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9" r:id="rId4"/>
    <p:sldId id="258"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60" autoAdjust="0"/>
    <p:restoredTop sz="92876" autoAdjust="0"/>
  </p:normalViewPr>
  <p:slideViewPr>
    <p:cSldViewPr snapToGrid="0">
      <p:cViewPr varScale="1">
        <p:scale>
          <a:sx n="100" d="100"/>
          <a:sy n="100" d="100"/>
        </p:scale>
        <p:origin x="78"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fr-FR"/>
              <a:t>Modifiez le style du titre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2/12/2026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2/12/2026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2/12/2026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2/12/2026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2/12/2026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2/12/2026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2/12/2026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2/12/2026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2/12/2026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2/12/2026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2/12/2026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2/12/2026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2/12/2026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2/12/2026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r-FR"/>
              <a:t>Modifiez le style du titre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42A54C80-263E-416B-A8E0-580EDEADCBDC}" type="datetimeFigureOut">
              <a:rPr lang="en-US" dirty="0"/>
              <a:t>2/12/2026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2/12/2026</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2/12/2026</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6047D7C-2855-78A0-5C68-F2B45270095D}"/>
              </a:ext>
            </a:extLst>
          </p:cNvPr>
          <p:cNvSpPr>
            <a:spLocks noGrp="1"/>
          </p:cNvSpPr>
          <p:nvPr>
            <p:ph type="ctrTitle"/>
          </p:nvPr>
        </p:nvSpPr>
        <p:spPr/>
        <p:txBody>
          <a:bodyPr/>
          <a:lstStyle/>
          <a:p>
            <a:r>
              <a:rPr lang="fr-FR" dirty="0"/>
              <a:t>Conseil Municipal </a:t>
            </a:r>
          </a:p>
        </p:txBody>
      </p:sp>
      <p:sp>
        <p:nvSpPr>
          <p:cNvPr id="3" name="Sous-titre 2">
            <a:extLst>
              <a:ext uri="{FF2B5EF4-FFF2-40B4-BE49-F238E27FC236}">
                <a16:creationId xmlns:a16="http://schemas.microsoft.com/office/drawing/2014/main" id="{9C737CFA-9C73-5DB1-79AD-1C358A5D2203}"/>
              </a:ext>
            </a:extLst>
          </p:cNvPr>
          <p:cNvSpPr>
            <a:spLocks noGrp="1"/>
          </p:cNvSpPr>
          <p:nvPr>
            <p:ph type="subTitle" idx="1"/>
          </p:nvPr>
        </p:nvSpPr>
        <p:spPr/>
        <p:txBody>
          <a:bodyPr>
            <a:normAutofit/>
          </a:bodyPr>
          <a:lstStyle/>
          <a:p>
            <a:r>
              <a:rPr lang="fr-FR" sz="4800" dirty="0"/>
              <a:t>12 février 2026</a:t>
            </a:r>
          </a:p>
        </p:txBody>
      </p:sp>
    </p:spTree>
    <p:extLst>
      <p:ext uri="{BB962C8B-B14F-4D97-AF65-F5344CB8AC3E}">
        <p14:creationId xmlns:p14="http://schemas.microsoft.com/office/powerpoint/2010/main" val="33151639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43965E7-CB24-47E7-308A-77B6F743712C}"/>
              </a:ext>
            </a:extLst>
          </p:cNvPr>
          <p:cNvSpPr>
            <a:spLocks noGrp="1"/>
          </p:cNvSpPr>
          <p:nvPr>
            <p:ph type="title"/>
          </p:nvPr>
        </p:nvSpPr>
        <p:spPr/>
        <p:txBody>
          <a:bodyPr/>
          <a:lstStyle/>
          <a:p>
            <a:r>
              <a:rPr lang="fr-FR" dirty="0"/>
              <a:t>Compte administratif 2025</a:t>
            </a:r>
          </a:p>
        </p:txBody>
      </p:sp>
      <p:pic>
        <p:nvPicPr>
          <p:cNvPr id="4" name="Image 3" descr="Une image contenant texte, capture d’écran, Police, nombre">
            <a:extLst>
              <a:ext uri="{FF2B5EF4-FFF2-40B4-BE49-F238E27FC236}">
                <a16:creationId xmlns:a16="http://schemas.microsoft.com/office/drawing/2014/main" id="{043C1751-73F4-A293-12A4-0171FB1DD668}"/>
              </a:ext>
            </a:extLst>
          </p:cNvPr>
          <p:cNvPicPr>
            <a:picLocks noChangeAspect="1"/>
          </p:cNvPicPr>
          <p:nvPr/>
        </p:nvPicPr>
        <p:blipFill>
          <a:blip r:embed="rId2"/>
          <a:stretch>
            <a:fillRect/>
          </a:stretch>
        </p:blipFill>
        <p:spPr>
          <a:xfrm>
            <a:off x="2013526" y="1359616"/>
            <a:ext cx="6863773" cy="5106885"/>
          </a:xfrm>
          <a:prstGeom prst="rect">
            <a:avLst/>
          </a:prstGeom>
        </p:spPr>
      </p:pic>
    </p:spTree>
    <p:extLst>
      <p:ext uri="{BB962C8B-B14F-4D97-AF65-F5344CB8AC3E}">
        <p14:creationId xmlns:p14="http://schemas.microsoft.com/office/powerpoint/2010/main" val="32980445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C9AE00-9441-1E9E-87CA-8FDC288BB844}"/>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0B96FA65-DE14-AD73-C10B-227C3F32E687}"/>
              </a:ext>
            </a:extLst>
          </p:cNvPr>
          <p:cNvSpPr>
            <a:spLocks noGrp="1"/>
          </p:cNvSpPr>
          <p:nvPr>
            <p:ph type="title"/>
          </p:nvPr>
        </p:nvSpPr>
        <p:spPr/>
        <p:txBody>
          <a:bodyPr/>
          <a:lstStyle/>
          <a:p>
            <a:r>
              <a:rPr lang="fr-FR" dirty="0"/>
              <a:t>Compte administratif 2025 – Affectation du résultat</a:t>
            </a:r>
          </a:p>
        </p:txBody>
      </p:sp>
      <p:pic>
        <p:nvPicPr>
          <p:cNvPr id="6" name="Image 5">
            <a:extLst>
              <a:ext uri="{FF2B5EF4-FFF2-40B4-BE49-F238E27FC236}">
                <a16:creationId xmlns:a16="http://schemas.microsoft.com/office/drawing/2014/main" id="{10D40C93-8CF9-BE31-EE66-159EEB9F919D}"/>
              </a:ext>
            </a:extLst>
          </p:cNvPr>
          <p:cNvPicPr>
            <a:picLocks noChangeAspect="1"/>
          </p:cNvPicPr>
          <p:nvPr/>
        </p:nvPicPr>
        <p:blipFill>
          <a:blip r:embed="rId2"/>
          <a:stretch>
            <a:fillRect/>
          </a:stretch>
        </p:blipFill>
        <p:spPr>
          <a:xfrm>
            <a:off x="375881" y="1736034"/>
            <a:ext cx="9418749" cy="4693781"/>
          </a:xfrm>
          <a:prstGeom prst="rect">
            <a:avLst/>
          </a:prstGeom>
        </p:spPr>
      </p:pic>
    </p:spTree>
    <p:extLst>
      <p:ext uri="{BB962C8B-B14F-4D97-AF65-F5344CB8AC3E}">
        <p14:creationId xmlns:p14="http://schemas.microsoft.com/office/powerpoint/2010/main" val="33032398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D32D2E3-DEC6-6239-B396-DAF86E75F33B}"/>
              </a:ext>
            </a:extLst>
          </p:cNvPr>
          <p:cNvSpPr>
            <a:spLocks noGrp="1"/>
          </p:cNvSpPr>
          <p:nvPr>
            <p:ph type="title"/>
          </p:nvPr>
        </p:nvSpPr>
        <p:spPr>
          <a:xfrm>
            <a:off x="677334" y="514924"/>
            <a:ext cx="8359574" cy="683122"/>
          </a:xfrm>
        </p:spPr>
        <p:txBody>
          <a:bodyPr>
            <a:normAutofit/>
          </a:bodyPr>
          <a:lstStyle/>
          <a:p>
            <a:r>
              <a:rPr lang="fr-FR" sz="3600" dirty="0"/>
              <a:t>Vote des taux 2026</a:t>
            </a:r>
          </a:p>
        </p:txBody>
      </p:sp>
      <p:sp>
        <p:nvSpPr>
          <p:cNvPr id="3" name="Espace réservé du contenu 2">
            <a:extLst>
              <a:ext uri="{FF2B5EF4-FFF2-40B4-BE49-F238E27FC236}">
                <a16:creationId xmlns:a16="http://schemas.microsoft.com/office/drawing/2014/main" id="{77C083A9-17AA-79A8-6A51-AFD061D6A780}"/>
              </a:ext>
            </a:extLst>
          </p:cNvPr>
          <p:cNvSpPr>
            <a:spLocks noGrp="1"/>
          </p:cNvSpPr>
          <p:nvPr>
            <p:ph idx="1"/>
          </p:nvPr>
        </p:nvSpPr>
        <p:spPr>
          <a:xfrm>
            <a:off x="4613189" y="1474573"/>
            <a:ext cx="4660814" cy="4566788"/>
          </a:xfrm>
        </p:spPr>
        <p:txBody>
          <a:bodyPr>
            <a:normAutofit fontScale="92500" lnSpcReduction="20000"/>
          </a:bodyPr>
          <a:lstStyle/>
          <a:p>
            <a:r>
              <a:rPr lang="fr-FR" dirty="0"/>
              <a:t>Taux 2025 </a:t>
            </a:r>
          </a:p>
          <a:p>
            <a:pPr marL="0" indent="0">
              <a:buNone/>
            </a:pPr>
            <a:r>
              <a:rPr lang="fr-FR" dirty="0">
                <a:solidFill>
                  <a:srgbClr val="000000"/>
                </a:solidFill>
                <a:latin typeface="ArialMT"/>
              </a:rPr>
              <a:t>Taxe d’habitation : 13,7%</a:t>
            </a:r>
          </a:p>
          <a:p>
            <a:pPr marL="0" indent="0">
              <a:buNone/>
            </a:pPr>
            <a:r>
              <a:rPr lang="fr-FR" dirty="0">
                <a:solidFill>
                  <a:srgbClr val="000000"/>
                </a:solidFill>
                <a:latin typeface="ArialMT"/>
              </a:rPr>
              <a:t>Taxe foncière sur les propriétés bâties (TFPB) : 34,64%</a:t>
            </a:r>
          </a:p>
          <a:p>
            <a:pPr marL="0" indent="0">
              <a:buNone/>
            </a:pPr>
            <a:r>
              <a:rPr lang="fr-FR" dirty="0">
                <a:solidFill>
                  <a:srgbClr val="000000"/>
                </a:solidFill>
                <a:latin typeface="ArialMT"/>
              </a:rPr>
              <a:t>Taxe foncière sur les propriétés non bâties (TFPNB) : 58,69</a:t>
            </a:r>
            <a:r>
              <a:rPr lang="fr-FR" dirty="0"/>
              <a:t> %</a:t>
            </a:r>
          </a:p>
          <a:p>
            <a:endParaRPr lang="fr-FR" dirty="0"/>
          </a:p>
          <a:p>
            <a:endParaRPr lang="fr-FR" dirty="0"/>
          </a:p>
          <a:p>
            <a:r>
              <a:rPr lang="fr-FR" dirty="0"/>
              <a:t>Proposition 2026</a:t>
            </a:r>
          </a:p>
          <a:p>
            <a:pPr marL="0" indent="0">
              <a:buNone/>
            </a:pPr>
            <a:br>
              <a:rPr lang="fr-FR" dirty="0"/>
            </a:br>
            <a:r>
              <a:rPr lang="fr-FR" sz="1800" b="0" i="0" dirty="0">
                <a:solidFill>
                  <a:srgbClr val="000000"/>
                </a:solidFill>
                <a:effectLst/>
                <a:latin typeface="ArialMT"/>
              </a:rPr>
              <a:t>Taxe d’habitation : 13,7%</a:t>
            </a:r>
          </a:p>
          <a:p>
            <a:pPr marL="0" indent="0">
              <a:buNone/>
            </a:pPr>
            <a:r>
              <a:rPr lang="fr-FR" sz="1800" b="0" i="0" dirty="0">
                <a:solidFill>
                  <a:srgbClr val="000000"/>
                </a:solidFill>
                <a:effectLst/>
                <a:latin typeface="ArialMT"/>
              </a:rPr>
              <a:t>Taxe foncière sur les propriétés bâties (TFPB) : 34,64%</a:t>
            </a:r>
          </a:p>
          <a:p>
            <a:pPr marL="0" indent="0">
              <a:buNone/>
            </a:pPr>
            <a:r>
              <a:rPr lang="fr-FR" sz="1800" b="0" i="0" dirty="0">
                <a:solidFill>
                  <a:srgbClr val="000000"/>
                </a:solidFill>
                <a:effectLst/>
                <a:latin typeface="ArialMT"/>
              </a:rPr>
              <a:t>Taxe foncière sur les propriétés non bâties (TFPNB) : 58,69</a:t>
            </a:r>
            <a:r>
              <a:rPr lang="fr-FR" dirty="0"/>
              <a:t> %</a:t>
            </a:r>
          </a:p>
          <a:p>
            <a:pPr marL="0" indent="0">
              <a:buNone/>
            </a:pPr>
            <a:endParaRPr lang="fr-FR" dirty="0"/>
          </a:p>
        </p:txBody>
      </p:sp>
      <p:sp>
        <p:nvSpPr>
          <p:cNvPr id="4" name="Espace réservé du texte 3">
            <a:extLst>
              <a:ext uri="{FF2B5EF4-FFF2-40B4-BE49-F238E27FC236}">
                <a16:creationId xmlns:a16="http://schemas.microsoft.com/office/drawing/2014/main" id="{3A3F3FB3-8BCF-C08F-C07E-EA93D0670690}"/>
              </a:ext>
            </a:extLst>
          </p:cNvPr>
          <p:cNvSpPr>
            <a:spLocks noGrp="1"/>
          </p:cNvSpPr>
          <p:nvPr>
            <p:ph type="body" sz="half" idx="2"/>
          </p:nvPr>
        </p:nvSpPr>
        <p:spPr>
          <a:xfrm>
            <a:off x="677334" y="1317238"/>
            <a:ext cx="3854528" cy="4842929"/>
          </a:xfrm>
        </p:spPr>
        <p:txBody>
          <a:bodyPr>
            <a:normAutofit/>
          </a:bodyPr>
          <a:lstStyle/>
          <a:p>
            <a:r>
              <a:rPr lang="fr-FR" sz="1800" dirty="0">
                <a:solidFill>
                  <a:srgbClr val="000000"/>
                </a:solidFill>
                <a:latin typeface="ArialMT"/>
              </a:rPr>
              <a:t>L</a:t>
            </a:r>
            <a:r>
              <a:rPr lang="fr-FR" sz="1800" b="0" i="0" dirty="0">
                <a:solidFill>
                  <a:srgbClr val="000000"/>
                </a:solidFill>
                <a:effectLst/>
                <a:latin typeface="ArialMT"/>
              </a:rPr>
              <a:t>es conseils municipaux votent chaque année les taux des taxes foncières, de la taxe d’habitation sur les résidences secondaires et autres locaux non meublés non affectés à l’habitation principale y compris les logements vacants. </a:t>
            </a:r>
          </a:p>
          <a:p>
            <a:endParaRPr lang="fr-FR" sz="1800" dirty="0">
              <a:solidFill>
                <a:srgbClr val="000000"/>
              </a:solidFill>
              <a:latin typeface="ArialMT"/>
            </a:endParaRPr>
          </a:p>
          <a:p>
            <a:r>
              <a:rPr lang="fr-FR" sz="1800" b="0" i="0" dirty="0">
                <a:solidFill>
                  <a:srgbClr val="000000"/>
                </a:solidFill>
                <a:effectLst/>
                <a:latin typeface="ArialMT"/>
              </a:rPr>
              <a:t>Les taux doivent  varier dans une même proportion par rapport aux taux des taxes appliqués l’année précédente</a:t>
            </a:r>
            <a:r>
              <a:rPr lang="fr-FR" sz="1800" dirty="0">
                <a:solidFill>
                  <a:srgbClr val="000000"/>
                </a:solidFill>
                <a:latin typeface="ArialMT"/>
              </a:rPr>
              <a:t>.</a:t>
            </a:r>
          </a:p>
          <a:p>
            <a:endParaRPr lang="fr-FR" sz="1800" dirty="0">
              <a:solidFill>
                <a:srgbClr val="000000"/>
              </a:solidFill>
              <a:latin typeface="ArialMT"/>
            </a:endParaRPr>
          </a:p>
          <a:p>
            <a:br>
              <a:rPr lang="fr-FR" dirty="0"/>
            </a:br>
            <a:endParaRPr lang="fr-FR" dirty="0"/>
          </a:p>
        </p:txBody>
      </p:sp>
    </p:spTree>
    <p:extLst>
      <p:ext uri="{BB962C8B-B14F-4D97-AF65-F5344CB8AC3E}">
        <p14:creationId xmlns:p14="http://schemas.microsoft.com/office/powerpoint/2010/main" val="36373587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23C9363-31E3-DBFB-CA46-C1A2C178A0D3}"/>
              </a:ext>
            </a:extLst>
          </p:cNvPr>
          <p:cNvSpPr>
            <a:spLocks noGrp="1"/>
          </p:cNvSpPr>
          <p:nvPr>
            <p:ph type="title"/>
          </p:nvPr>
        </p:nvSpPr>
        <p:spPr>
          <a:xfrm>
            <a:off x="791860" y="1070918"/>
            <a:ext cx="3854528" cy="882367"/>
          </a:xfrm>
        </p:spPr>
        <p:txBody>
          <a:bodyPr/>
          <a:lstStyle/>
          <a:p>
            <a:r>
              <a:rPr lang="fr-FR" dirty="0"/>
              <a:t>Budget Primitif 2026 – Recettes de fonctionnement</a:t>
            </a:r>
          </a:p>
        </p:txBody>
      </p:sp>
      <p:sp>
        <p:nvSpPr>
          <p:cNvPr id="4" name="Espace réservé du texte 3">
            <a:extLst>
              <a:ext uri="{FF2B5EF4-FFF2-40B4-BE49-F238E27FC236}">
                <a16:creationId xmlns:a16="http://schemas.microsoft.com/office/drawing/2014/main" id="{A8940D09-181E-0C3D-BD91-593513A2029A}"/>
              </a:ext>
            </a:extLst>
          </p:cNvPr>
          <p:cNvSpPr>
            <a:spLocks noGrp="1"/>
          </p:cNvSpPr>
          <p:nvPr>
            <p:ph type="body" sz="half" idx="2"/>
          </p:nvPr>
        </p:nvSpPr>
        <p:spPr>
          <a:xfrm>
            <a:off x="782595" y="1953285"/>
            <a:ext cx="3854528" cy="4076812"/>
          </a:xfrm>
        </p:spPr>
        <p:txBody>
          <a:bodyPr>
            <a:normAutofit/>
          </a:bodyPr>
          <a:lstStyle/>
          <a:p>
            <a:r>
              <a:rPr lang="fr-FR" dirty="0"/>
              <a:t>013 : Remboursements de salaires en cas d’arrêt maladie</a:t>
            </a:r>
          </a:p>
          <a:p>
            <a:r>
              <a:rPr lang="fr-FR" dirty="0"/>
              <a:t>70 : Ajustement par rapport au réalisé 2025</a:t>
            </a:r>
          </a:p>
          <a:p>
            <a:r>
              <a:rPr lang="fr-FR" dirty="0"/>
              <a:t>731 : Incertitude budgétaire, prévision à la baisse</a:t>
            </a:r>
          </a:p>
          <a:p>
            <a:r>
              <a:rPr lang="fr-FR" dirty="0"/>
              <a:t>74 :  Incertitude budgétaire, prévision à la baisse (DETR Incendie demandée plus faible)</a:t>
            </a:r>
          </a:p>
          <a:p>
            <a:r>
              <a:rPr lang="fr-FR" dirty="0"/>
              <a:t>75 : légère baisse, ajustement sur le réalisé 2025</a:t>
            </a:r>
          </a:p>
          <a:p>
            <a:r>
              <a:rPr lang="fr-FR" dirty="0"/>
              <a:t>002 : La vente du 40 rue de Blois explique cet excédent important qui devra permettre une dynamique d’investissements futurs</a:t>
            </a:r>
          </a:p>
          <a:p>
            <a:endParaRPr lang="fr-FR" dirty="0"/>
          </a:p>
        </p:txBody>
      </p:sp>
      <p:graphicFrame>
        <p:nvGraphicFramePr>
          <p:cNvPr id="9" name="Espace réservé du contenu 8">
            <a:extLst>
              <a:ext uri="{FF2B5EF4-FFF2-40B4-BE49-F238E27FC236}">
                <a16:creationId xmlns:a16="http://schemas.microsoft.com/office/drawing/2014/main" id="{D37679A7-9976-E38A-AA5E-41BCB364763D}"/>
              </a:ext>
            </a:extLst>
          </p:cNvPr>
          <p:cNvGraphicFramePr>
            <a:graphicFrameLocks noGrp="1"/>
          </p:cNvGraphicFramePr>
          <p:nvPr>
            <p:ph idx="1"/>
            <p:extLst>
              <p:ext uri="{D42A27DB-BD31-4B8C-83A1-F6EECF244321}">
                <p14:modId xmlns:p14="http://schemas.microsoft.com/office/powerpoint/2010/main" val="925160523"/>
              </p:ext>
            </p:extLst>
          </p:nvPr>
        </p:nvGraphicFramePr>
        <p:xfrm>
          <a:off x="4760913" y="1070918"/>
          <a:ext cx="6648492" cy="4676795"/>
        </p:xfrm>
        <a:graphic>
          <a:graphicData uri="http://schemas.openxmlformats.org/drawingml/2006/table">
            <a:tbl>
              <a:tblPr>
                <a:tableStyleId>{5C22544A-7EE6-4342-B048-85BDC9FD1C3A}</a:tableStyleId>
              </a:tblPr>
              <a:tblGrid>
                <a:gridCol w="939052">
                  <a:extLst>
                    <a:ext uri="{9D8B030D-6E8A-4147-A177-3AD203B41FA5}">
                      <a16:colId xmlns:a16="http://schemas.microsoft.com/office/drawing/2014/main" val="576493710"/>
                    </a:ext>
                  </a:extLst>
                </a:gridCol>
                <a:gridCol w="3430673">
                  <a:extLst>
                    <a:ext uri="{9D8B030D-6E8A-4147-A177-3AD203B41FA5}">
                      <a16:colId xmlns:a16="http://schemas.microsoft.com/office/drawing/2014/main" val="187133836"/>
                    </a:ext>
                  </a:extLst>
                </a:gridCol>
                <a:gridCol w="1164425">
                  <a:extLst>
                    <a:ext uri="{9D8B030D-6E8A-4147-A177-3AD203B41FA5}">
                      <a16:colId xmlns:a16="http://schemas.microsoft.com/office/drawing/2014/main" val="3682169682"/>
                    </a:ext>
                  </a:extLst>
                </a:gridCol>
                <a:gridCol w="1114342">
                  <a:extLst>
                    <a:ext uri="{9D8B030D-6E8A-4147-A177-3AD203B41FA5}">
                      <a16:colId xmlns:a16="http://schemas.microsoft.com/office/drawing/2014/main" val="2775118469"/>
                    </a:ext>
                  </a:extLst>
                </a:gridCol>
              </a:tblGrid>
              <a:tr h="337751">
                <a:tc>
                  <a:txBody>
                    <a:bodyPr/>
                    <a:lstStyle/>
                    <a:p>
                      <a:pPr algn="ctr" fontAlgn="b"/>
                      <a:r>
                        <a:rPr lang="fr-FR" sz="1400" u="none" strike="noStrike" dirty="0">
                          <a:effectLst/>
                        </a:rPr>
                        <a:t>Chapitre</a:t>
                      </a:r>
                      <a:endParaRPr lang="fr-FR" sz="1400" b="1" i="1" u="none" strike="noStrike" dirty="0">
                        <a:solidFill>
                          <a:srgbClr val="000000"/>
                        </a:solidFill>
                        <a:effectLst/>
                        <a:latin typeface="Calibri" panose="020F0502020204030204" pitchFamily="34" charset="0"/>
                      </a:endParaRPr>
                    </a:p>
                  </a:txBody>
                  <a:tcPr marL="6375" marR="6375" marT="6375" marB="0" anchor="b"/>
                </a:tc>
                <a:tc>
                  <a:txBody>
                    <a:bodyPr/>
                    <a:lstStyle/>
                    <a:p>
                      <a:pPr algn="ctr" fontAlgn="b"/>
                      <a:r>
                        <a:rPr lang="fr-FR" sz="1400" u="none" strike="noStrike">
                          <a:effectLst/>
                        </a:rPr>
                        <a:t>Désignation</a:t>
                      </a:r>
                      <a:endParaRPr lang="fr-FR" sz="1400" b="1" i="1" u="none" strike="noStrike">
                        <a:solidFill>
                          <a:srgbClr val="000000"/>
                        </a:solidFill>
                        <a:effectLst/>
                        <a:latin typeface="Calibri" panose="020F0502020204030204" pitchFamily="34" charset="0"/>
                      </a:endParaRPr>
                    </a:p>
                  </a:txBody>
                  <a:tcPr marL="6375" marR="6375" marT="6375" marB="0" anchor="b"/>
                </a:tc>
                <a:tc>
                  <a:txBody>
                    <a:bodyPr/>
                    <a:lstStyle/>
                    <a:p>
                      <a:pPr algn="ctr" fontAlgn="b"/>
                      <a:r>
                        <a:rPr lang="fr-FR" sz="1400" u="none" strike="noStrike" dirty="0">
                          <a:effectLst/>
                        </a:rPr>
                        <a:t>Total Budget 2025</a:t>
                      </a:r>
                      <a:endParaRPr lang="fr-FR" sz="1400" b="1" i="1" u="none" strike="noStrike" dirty="0">
                        <a:solidFill>
                          <a:srgbClr val="000000"/>
                        </a:solidFill>
                        <a:effectLst/>
                        <a:latin typeface="Calibri" panose="020F0502020204030204" pitchFamily="34" charset="0"/>
                      </a:endParaRPr>
                    </a:p>
                  </a:txBody>
                  <a:tcPr marL="6375" marR="6375" marT="6375" marB="0" anchor="b"/>
                </a:tc>
                <a:tc>
                  <a:txBody>
                    <a:bodyPr/>
                    <a:lstStyle/>
                    <a:p>
                      <a:pPr algn="ctr" fontAlgn="b"/>
                      <a:r>
                        <a:rPr lang="fr-FR" sz="1400" u="none" strike="noStrike" dirty="0">
                          <a:effectLst/>
                        </a:rPr>
                        <a:t>Proposition 2026</a:t>
                      </a:r>
                      <a:endParaRPr lang="fr-FR" sz="1400" b="1" i="1" u="none" strike="noStrike" dirty="0">
                        <a:solidFill>
                          <a:srgbClr val="000000"/>
                        </a:solidFill>
                        <a:effectLst/>
                        <a:latin typeface="Calibri" panose="020F0502020204030204" pitchFamily="34" charset="0"/>
                      </a:endParaRPr>
                    </a:p>
                  </a:txBody>
                  <a:tcPr marL="6375" marR="6375" marT="6375" marB="0" anchor="b"/>
                </a:tc>
                <a:extLst>
                  <a:ext uri="{0D108BD9-81ED-4DB2-BD59-A6C34878D82A}">
                    <a16:rowId xmlns:a16="http://schemas.microsoft.com/office/drawing/2014/main" val="1551434566"/>
                  </a:ext>
                </a:extLst>
              </a:tr>
              <a:tr h="337751">
                <a:tc>
                  <a:txBody>
                    <a:bodyPr/>
                    <a:lstStyle/>
                    <a:p>
                      <a:pPr algn="l" fontAlgn="b"/>
                      <a:r>
                        <a:rPr lang="fr-FR" sz="1400" u="none" strike="noStrike">
                          <a:effectLst/>
                        </a:rPr>
                        <a:t>013</a:t>
                      </a:r>
                      <a:endParaRPr lang="fr-FR" sz="1400" b="1" i="0" u="none" strike="noStrike">
                        <a:solidFill>
                          <a:srgbClr val="000000"/>
                        </a:solidFill>
                        <a:effectLst/>
                        <a:latin typeface="Calibri" panose="020F0502020204030204" pitchFamily="34" charset="0"/>
                      </a:endParaRPr>
                    </a:p>
                  </a:txBody>
                  <a:tcPr marL="6375" marR="6375" marT="6375" marB="0" anchor="b"/>
                </a:tc>
                <a:tc>
                  <a:txBody>
                    <a:bodyPr/>
                    <a:lstStyle/>
                    <a:p>
                      <a:pPr algn="l" fontAlgn="b"/>
                      <a:r>
                        <a:rPr lang="fr-FR" sz="1400" u="none" strike="noStrike" dirty="0">
                          <a:effectLst/>
                        </a:rPr>
                        <a:t>Atténuations de charges</a:t>
                      </a:r>
                      <a:endParaRPr lang="fr-FR" sz="1400" b="1" i="0" u="none" strike="noStrike" dirty="0">
                        <a:solidFill>
                          <a:srgbClr val="000000"/>
                        </a:solidFill>
                        <a:effectLst/>
                        <a:latin typeface="Calibri" panose="020F0502020204030204" pitchFamily="34" charset="0"/>
                      </a:endParaRPr>
                    </a:p>
                  </a:txBody>
                  <a:tcPr marL="6375" marR="6375" marT="6375" marB="0" anchor="b"/>
                </a:tc>
                <a:tc>
                  <a:txBody>
                    <a:bodyPr/>
                    <a:lstStyle/>
                    <a:p>
                      <a:pPr algn="r" fontAlgn="b"/>
                      <a:r>
                        <a:rPr lang="fr-FR" sz="1400" u="none" strike="noStrike" dirty="0">
                          <a:effectLst/>
                        </a:rPr>
                        <a:t>5 000,00</a:t>
                      </a:r>
                      <a:endParaRPr lang="fr-FR" sz="1400" b="1" i="0" u="none" strike="noStrike" dirty="0">
                        <a:solidFill>
                          <a:srgbClr val="000000"/>
                        </a:solidFill>
                        <a:effectLst/>
                        <a:latin typeface="Calibri" panose="020F0502020204030204" pitchFamily="34" charset="0"/>
                      </a:endParaRPr>
                    </a:p>
                  </a:txBody>
                  <a:tcPr marL="6375" marR="6375" marT="6375" marB="0" anchor="b"/>
                </a:tc>
                <a:tc>
                  <a:txBody>
                    <a:bodyPr/>
                    <a:lstStyle/>
                    <a:p>
                      <a:pPr algn="r" fontAlgn="b"/>
                      <a:r>
                        <a:rPr lang="fr-FR" sz="1400" u="none" strike="noStrike" dirty="0">
                          <a:effectLst/>
                        </a:rPr>
                        <a:t>1 000,00</a:t>
                      </a:r>
                      <a:endParaRPr lang="fr-FR" sz="1400" b="1" i="0" u="none" strike="noStrike" dirty="0">
                        <a:solidFill>
                          <a:srgbClr val="000000"/>
                        </a:solidFill>
                        <a:effectLst/>
                        <a:latin typeface="Calibri" panose="020F0502020204030204" pitchFamily="34" charset="0"/>
                      </a:endParaRPr>
                    </a:p>
                  </a:txBody>
                  <a:tcPr marL="6375" marR="6375" marT="6375" marB="0" anchor="b"/>
                </a:tc>
                <a:extLst>
                  <a:ext uri="{0D108BD9-81ED-4DB2-BD59-A6C34878D82A}">
                    <a16:rowId xmlns:a16="http://schemas.microsoft.com/office/drawing/2014/main" val="723867709"/>
                  </a:ext>
                </a:extLst>
              </a:tr>
              <a:tr h="337751">
                <a:tc>
                  <a:txBody>
                    <a:bodyPr/>
                    <a:lstStyle/>
                    <a:p>
                      <a:pPr algn="l" fontAlgn="b"/>
                      <a:r>
                        <a:rPr lang="fr-FR" sz="1400" u="none" strike="noStrike">
                          <a:effectLst/>
                        </a:rPr>
                        <a:t>70</a:t>
                      </a:r>
                      <a:endParaRPr lang="fr-FR" sz="1400" b="1" i="0" u="none" strike="noStrike">
                        <a:solidFill>
                          <a:srgbClr val="000000"/>
                        </a:solidFill>
                        <a:effectLst/>
                        <a:latin typeface="Calibri" panose="020F0502020204030204" pitchFamily="34" charset="0"/>
                      </a:endParaRPr>
                    </a:p>
                  </a:txBody>
                  <a:tcPr marL="6375" marR="6375" marT="6375" marB="0" anchor="b"/>
                </a:tc>
                <a:tc>
                  <a:txBody>
                    <a:bodyPr/>
                    <a:lstStyle/>
                    <a:p>
                      <a:pPr algn="l" fontAlgn="b"/>
                      <a:r>
                        <a:rPr lang="fr-FR" sz="1400" u="none" strike="noStrike" dirty="0">
                          <a:effectLst/>
                        </a:rPr>
                        <a:t>Produits des services, domaine et ventes diverses</a:t>
                      </a:r>
                      <a:endParaRPr lang="fr-FR" sz="1400" b="1" i="0" u="none" strike="noStrike" dirty="0">
                        <a:solidFill>
                          <a:srgbClr val="000000"/>
                        </a:solidFill>
                        <a:effectLst/>
                        <a:latin typeface="Calibri" panose="020F0502020204030204" pitchFamily="34" charset="0"/>
                      </a:endParaRPr>
                    </a:p>
                  </a:txBody>
                  <a:tcPr marL="6375" marR="6375" marT="6375" marB="0" anchor="b"/>
                </a:tc>
                <a:tc>
                  <a:txBody>
                    <a:bodyPr/>
                    <a:lstStyle/>
                    <a:p>
                      <a:pPr algn="r" fontAlgn="b"/>
                      <a:r>
                        <a:rPr lang="fr-FR" sz="1400" u="none" strike="noStrike" dirty="0">
                          <a:effectLst/>
                        </a:rPr>
                        <a:t>46 800,00</a:t>
                      </a:r>
                      <a:endParaRPr lang="fr-FR" sz="1400" b="1" i="0" u="none" strike="noStrike" dirty="0">
                        <a:solidFill>
                          <a:srgbClr val="000000"/>
                        </a:solidFill>
                        <a:effectLst/>
                        <a:latin typeface="Calibri" panose="020F0502020204030204" pitchFamily="34" charset="0"/>
                      </a:endParaRPr>
                    </a:p>
                  </a:txBody>
                  <a:tcPr marL="6375" marR="6375" marT="6375" marB="0" anchor="b"/>
                </a:tc>
                <a:tc>
                  <a:txBody>
                    <a:bodyPr/>
                    <a:lstStyle/>
                    <a:p>
                      <a:pPr algn="r" fontAlgn="b"/>
                      <a:r>
                        <a:rPr lang="fr-FR" sz="1400" u="none" strike="noStrike" dirty="0">
                          <a:effectLst/>
                        </a:rPr>
                        <a:t>50 000,00</a:t>
                      </a:r>
                      <a:endParaRPr lang="fr-FR" sz="1400" b="1" i="0" u="none" strike="noStrike" dirty="0">
                        <a:solidFill>
                          <a:srgbClr val="000000"/>
                        </a:solidFill>
                        <a:effectLst/>
                        <a:latin typeface="Calibri" panose="020F0502020204030204" pitchFamily="34" charset="0"/>
                      </a:endParaRPr>
                    </a:p>
                  </a:txBody>
                  <a:tcPr marL="6375" marR="6375" marT="6375" marB="0" anchor="b"/>
                </a:tc>
                <a:extLst>
                  <a:ext uri="{0D108BD9-81ED-4DB2-BD59-A6C34878D82A}">
                    <a16:rowId xmlns:a16="http://schemas.microsoft.com/office/drawing/2014/main" val="3269055616"/>
                  </a:ext>
                </a:extLst>
              </a:tr>
              <a:tr h="337751">
                <a:tc>
                  <a:txBody>
                    <a:bodyPr/>
                    <a:lstStyle/>
                    <a:p>
                      <a:pPr algn="l" fontAlgn="b"/>
                      <a:r>
                        <a:rPr lang="fr-FR" sz="1400" u="none" strike="noStrike">
                          <a:effectLst/>
                        </a:rPr>
                        <a:t>73</a:t>
                      </a:r>
                      <a:endParaRPr lang="fr-FR" sz="1400" b="1" i="0" u="none" strike="noStrike">
                        <a:solidFill>
                          <a:srgbClr val="000000"/>
                        </a:solidFill>
                        <a:effectLst/>
                        <a:latin typeface="Calibri" panose="020F0502020204030204" pitchFamily="34" charset="0"/>
                      </a:endParaRPr>
                    </a:p>
                  </a:txBody>
                  <a:tcPr marL="6375" marR="6375" marT="6375" marB="0" anchor="b"/>
                </a:tc>
                <a:tc>
                  <a:txBody>
                    <a:bodyPr/>
                    <a:lstStyle/>
                    <a:p>
                      <a:pPr algn="l" fontAlgn="b"/>
                      <a:r>
                        <a:rPr lang="fr-FR" sz="1400" u="none" strike="noStrike" dirty="0">
                          <a:effectLst/>
                        </a:rPr>
                        <a:t>Impôts et taxes</a:t>
                      </a:r>
                      <a:endParaRPr lang="fr-FR" sz="1400" b="1" i="0" u="none" strike="noStrike" dirty="0">
                        <a:solidFill>
                          <a:srgbClr val="000000"/>
                        </a:solidFill>
                        <a:effectLst/>
                        <a:latin typeface="Calibri" panose="020F0502020204030204" pitchFamily="34" charset="0"/>
                      </a:endParaRPr>
                    </a:p>
                  </a:txBody>
                  <a:tcPr marL="6375" marR="6375" marT="6375" marB="0" anchor="b"/>
                </a:tc>
                <a:tc>
                  <a:txBody>
                    <a:bodyPr/>
                    <a:lstStyle/>
                    <a:p>
                      <a:pPr algn="r" fontAlgn="b"/>
                      <a:r>
                        <a:rPr lang="fr-FR" sz="1400" u="none" strike="noStrike" dirty="0">
                          <a:effectLst/>
                        </a:rPr>
                        <a:t>43 304,00</a:t>
                      </a:r>
                      <a:endParaRPr lang="fr-FR" sz="1400" b="1" i="0" u="none" strike="noStrike" dirty="0">
                        <a:solidFill>
                          <a:srgbClr val="000000"/>
                        </a:solidFill>
                        <a:effectLst/>
                        <a:latin typeface="Calibri" panose="020F0502020204030204" pitchFamily="34" charset="0"/>
                      </a:endParaRPr>
                    </a:p>
                  </a:txBody>
                  <a:tcPr marL="6375" marR="6375" marT="6375" marB="0" anchor="b"/>
                </a:tc>
                <a:tc>
                  <a:txBody>
                    <a:bodyPr/>
                    <a:lstStyle/>
                    <a:p>
                      <a:pPr algn="r" fontAlgn="b"/>
                      <a:r>
                        <a:rPr lang="fr-FR" sz="1400" u="none" strike="noStrike" dirty="0">
                          <a:effectLst/>
                        </a:rPr>
                        <a:t>43 304,00</a:t>
                      </a:r>
                      <a:endParaRPr lang="fr-FR" sz="1400" b="1" i="0" u="none" strike="noStrike" dirty="0">
                        <a:solidFill>
                          <a:srgbClr val="000000"/>
                        </a:solidFill>
                        <a:effectLst/>
                        <a:latin typeface="Calibri" panose="020F0502020204030204" pitchFamily="34" charset="0"/>
                      </a:endParaRPr>
                    </a:p>
                  </a:txBody>
                  <a:tcPr marL="6375" marR="6375" marT="6375" marB="0" anchor="b"/>
                </a:tc>
                <a:extLst>
                  <a:ext uri="{0D108BD9-81ED-4DB2-BD59-A6C34878D82A}">
                    <a16:rowId xmlns:a16="http://schemas.microsoft.com/office/drawing/2014/main" val="2753756666"/>
                  </a:ext>
                </a:extLst>
              </a:tr>
              <a:tr h="337751">
                <a:tc>
                  <a:txBody>
                    <a:bodyPr/>
                    <a:lstStyle/>
                    <a:p>
                      <a:pPr algn="l" fontAlgn="b"/>
                      <a:r>
                        <a:rPr lang="fr-FR" sz="1400" u="none" strike="noStrike">
                          <a:effectLst/>
                        </a:rPr>
                        <a:t>731</a:t>
                      </a:r>
                      <a:endParaRPr lang="fr-FR" sz="1400" b="1" i="0" u="none" strike="noStrike">
                        <a:solidFill>
                          <a:srgbClr val="000000"/>
                        </a:solidFill>
                        <a:effectLst/>
                        <a:latin typeface="Calibri" panose="020F0502020204030204" pitchFamily="34" charset="0"/>
                      </a:endParaRPr>
                    </a:p>
                  </a:txBody>
                  <a:tcPr marL="6375" marR="6375" marT="6375" marB="0" anchor="b"/>
                </a:tc>
                <a:tc>
                  <a:txBody>
                    <a:bodyPr/>
                    <a:lstStyle/>
                    <a:p>
                      <a:pPr algn="l" fontAlgn="b"/>
                      <a:r>
                        <a:rPr lang="fr-FR" sz="1400" u="none" strike="noStrike" dirty="0">
                          <a:effectLst/>
                        </a:rPr>
                        <a:t>Impositions directes</a:t>
                      </a:r>
                      <a:endParaRPr lang="fr-FR" sz="1400" b="1" i="0" u="none" strike="noStrike" dirty="0">
                        <a:solidFill>
                          <a:srgbClr val="000000"/>
                        </a:solidFill>
                        <a:effectLst/>
                        <a:latin typeface="Calibri" panose="020F0502020204030204" pitchFamily="34" charset="0"/>
                      </a:endParaRPr>
                    </a:p>
                  </a:txBody>
                  <a:tcPr marL="6375" marR="6375" marT="6375" marB="0" anchor="b"/>
                </a:tc>
                <a:tc>
                  <a:txBody>
                    <a:bodyPr/>
                    <a:lstStyle/>
                    <a:p>
                      <a:pPr algn="r" fontAlgn="b"/>
                      <a:r>
                        <a:rPr lang="fr-FR" sz="1400" u="none" strike="noStrike" dirty="0">
                          <a:effectLst/>
                        </a:rPr>
                        <a:t>464 000,00</a:t>
                      </a:r>
                      <a:endParaRPr lang="fr-FR" sz="1400" b="1" i="0" u="none" strike="noStrike" dirty="0">
                        <a:solidFill>
                          <a:srgbClr val="000000"/>
                        </a:solidFill>
                        <a:effectLst/>
                        <a:latin typeface="Calibri" panose="020F0502020204030204" pitchFamily="34" charset="0"/>
                      </a:endParaRPr>
                    </a:p>
                  </a:txBody>
                  <a:tcPr marL="6375" marR="6375" marT="6375" marB="0" anchor="b"/>
                </a:tc>
                <a:tc>
                  <a:txBody>
                    <a:bodyPr/>
                    <a:lstStyle/>
                    <a:p>
                      <a:pPr algn="r" fontAlgn="b"/>
                      <a:r>
                        <a:rPr lang="fr-FR" sz="1400" u="none" strike="noStrike" dirty="0">
                          <a:effectLst/>
                        </a:rPr>
                        <a:t>460 000,00</a:t>
                      </a:r>
                      <a:endParaRPr lang="fr-FR" sz="1400" b="1" i="0" u="none" strike="noStrike" dirty="0">
                        <a:solidFill>
                          <a:srgbClr val="000000"/>
                        </a:solidFill>
                        <a:effectLst/>
                        <a:latin typeface="Calibri" panose="020F0502020204030204" pitchFamily="34" charset="0"/>
                      </a:endParaRPr>
                    </a:p>
                  </a:txBody>
                  <a:tcPr marL="6375" marR="6375" marT="6375" marB="0" anchor="b"/>
                </a:tc>
                <a:extLst>
                  <a:ext uri="{0D108BD9-81ED-4DB2-BD59-A6C34878D82A}">
                    <a16:rowId xmlns:a16="http://schemas.microsoft.com/office/drawing/2014/main" val="2183175875"/>
                  </a:ext>
                </a:extLst>
              </a:tr>
              <a:tr h="337751">
                <a:tc>
                  <a:txBody>
                    <a:bodyPr/>
                    <a:lstStyle/>
                    <a:p>
                      <a:pPr algn="l" fontAlgn="b"/>
                      <a:r>
                        <a:rPr lang="fr-FR" sz="1400" u="none" strike="noStrike">
                          <a:effectLst/>
                        </a:rPr>
                        <a:t>74</a:t>
                      </a:r>
                      <a:endParaRPr lang="fr-FR" sz="1400" b="1" i="0" u="none" strike="noStrike">
                        <a:solidFill>
                          <a:srgbClr val="000000"/>
                        </a:solidFill>
                        <a:effectLst/>
                        <a:latin typeface="Calibri" panose="020F0502020204030204" pitchFamily="34" charset="0"/>
                      </a:endParaRPr>
                    </a:p>
                  </a:txBody>
                  <a:tcPr marL="6375" marR="6375" marT="6375" marB="0" anchor="b"/>
                </a:tc>
                <a:tc>
                  <a:txBody>
                    <a:bodyPr/>
                    <a:lstStyle/>
                    <a:p>
                      <a:pPr algn="l" fontAlgn="b"/>
                      <a:r>
                        <a:rPr lang="fr-FR" sz="1400" u="none" strike="noStrike" dirty="0">
                          <a:effectLst/>
                        </a:rPr>
                        <a:t>Dotations et participations</a:t>
                      </a:r>
                      <a:endParaRPr lang="fr-FR" sz="1400" b="1" i="0" u="none" strike="noStrike" dirty="0">
                        <a:solidFill>
                          <a:srgbClr val="000000"/>
                        </a:solidFill>
                        <a:effectLst/>
                        <a:latin typeface="Calibri" panose="020F0502020204030204" pitchFamily="34" charset="0"/>
                      </a:endParaRPr>
                    </a:p>
                  </a:txBody>
                  <a:tcPr marL="6375" marR="6375" marT="6375" marB="0" anchor="b"/>
                </a:tc>
                <a:tc>
                  <a:txBody>
                    <a:bodyPr/>
                    <a:lstStyle/>
                    <a:p>
                      <a:pPr algn="r" fontAlgn="b"/>
                      <a:r>
                        <a:rPr lang="fr-FR" sz="1400" u="none" strike="noStrike" dirty="0">
                          <a:effectLst/>
                        </a:rPr>
                        <a:t>255 000,00</a:t>
                      </a:r>
                      <a:endParaRPr lang="fr-FR" sz="1400" b="1" i="0" u="none" strike="noStrike" dirty="0">
                        <a:solidFill>
                          <a:srgbClr val="000000"/>
                        </a:solidFill>
                        <a:effectLst/>
                        <a:latin typeface="Calibri" panose="020F0502020204030204" pitchFamily="34" charset="0"/>
                      </a:endParaRPr>
                    </a:p>
                  </a:txBody>
                  <a:tcPr marL="6375" marR="6375" marT="6375" marB="0" anchor="b"/>
                </a:tc>
                <a:tc>
                  <a:txBody>
                    <a:bodyPr/>
                    <a:lstStyle/>
                    <a:p>
                      <a:pPr algn="r" fontAlgn="b"/>
                      <a:r>
                        <a:rPr lang="fr-FR" sz="1400" u="none" strike="noStrike" dirty="0">
                          <a:effectLst/>
                        </a:rPr>
                        <a:t>248 000,00</a:t>
                      </a:r>
                      <a:endParaRPr lang="fr-FR" sz="1400" b="1" i="0" u="none" strike="noStrike" dirty="0">
                        <a:solidFill>
                          <a:srgbClr val="000000"/>
                        </a:solidFill>
                        <a:effectLst/>
                        <a:latin typeface="Calibri" panose="020F0502020204030204" pitchFamily="34" charset="0"/>
                      </a:endParaRPr>
                    </a:p>
                  </a:txBody>
                  <a:tcPr marL="6375" marR="6375" marT="6375" marB="0" anchor="b"/>
                </a:tc>
                <a:extLst>
                  <a:ext uri="{0D108BD9-81ED-4DB2-BD59-A6C34878D82A}">
                    <a16:rowId xmlns:a16="http://schemas.microsoft.com/office/drawing/2014/main" val="1710955270"/>
                  </a:ext>
                </a:extLst>
              </a:tr>
              <a:tr h="337751">
                <a:tc>
                  <a:txBody>
                    <a:bodyPr/>
                    <a:lstStyle/>
                    <a:p>
                      <a:pPr algn="l" fontAlgn="b"/>
                      <a:r>
                        <a:rPr lang="fr-FR" sz="1400" u="none" strike="noStrike">
                          <a:effectLst/>
                        </a:rPr>
                        <a:t>75</a:t>
                      </a:r>
                      <a:endParaRPr lang="fr-FR" sz="1400" b="1" i="0" u="none" strike="noStrike">
                        <a:solidFill>
                          <a:srgbClr val="000000"/>
                        </a:solidFill>
                        <a:effectLst/>
                        <a:latin typeface="Calibri" panose="020F0502020204030204" pitchFamily="34" charset="0"/>
                      </a:endParaRPr>
                    </a:p>
                  </a:txBody>
                  <a:tcPr marL="6375" marR="6375" marT="6375" marB="0" anchor="b"/>
                </a:tc>
                <a:tc>
                  <a:txBody>
                    <a:bodyPr/>
                    <a:lstStyle/>
                    <a:p>
                      <a:pPr algn="l" fontAlgn="b"/>
                      <a:r>
                        <a:rPr lang="fr-FR" sz="1400" u="none" strike="noStrike" dirty="0">
                          <a:effectLst/>
                        </a:rPr>
                        <a:t>Autres produits de gestion courante</a:t>
                      </a:r>
                      <a:endParaRPr lang="fr-FR" sz="1400" b="1" i="0" u="none" strike="noStrike" dirty="0">
                        <a:solidFill>
                          <a:srgbClr val="000000"/>
                        </a:solidFill>
                        <a:effectLst/>
                        <a:latin typeface="Calibri" panose="020F0502020204030204" pitchFamily="34" charset="0"/>
                      </a:endParaRPr>
                    </a:p>
                  </a:txBody>
                  <a:tcPr marL="6375" marR="6375" marT="6375" marB="0" anchor="b"/>
                </a:tc>
                <a:tc>
                  <a:txBody>
                    <a:bodyPr/>
                    <a:lstStyle/>
                    <a:p>
                      <a:pPr algn="r" fontAlgn="b"/>
                      <a:r>
                        <a:rPr lang="fr-FR" sz="1400" u="none" strike="noStrike" dirty="0">
                          <a:effectLst/>
                        </a:rPr>
                        <a:t>24 500,00</a:t>
                      </a:r>
                      <a:endParaRPr lang="fr-FR" sz="1400" b="1" i="0" u="none" strike="noStrike" dirty="0">
                        <a:solidFill>
                          <a:srgbClr val="000000"/>
                        </a:solidFill>
                        <a:effectLst/>
                        <a:latin typeface="Calibri" panose="020F0502020204030204" pitchFamily="34" charset="0"/>
                      </a:endParaRPr>
                    </a:p>
                  </a:txBody>
                  <a:tcPr marL="6375" marR="6375" marT="6375" marB="0" anchor="b"/>
                </a:tc>
                <a:tc>
                  <a:txBody>
                    <a:bodyPr/>
                    <a:lstStyle/>
                    <a:p>
                      <a:pPr algn="r" fontAlgn="b"/>
                      <a:r>
                        <a:rPr lang="fr-FR" sz="1400" u="none" strike="noStrike">
                          <a:effectLst/>
                        </a:rPr>
                        <a:t>21 300,00</a:t>
                      </a:r>
                      <a:endParaRPr lang="fr-FR" sz="1400" b="1" i="0" u="none" strike="noStrike">
                        <a:solidFill>
                          <a:srgbClr val="000000"/>
                        </a:solidFill>
                        <a:effectLst/>
                        <a:latin typeface="Calibri" panose="020F0502020204030204" pitchFamily="34" charset="0"/>
                      </a:endParaRPr>
                    </a:p>
                  </a:txBody>
                  <a:tcPr marL="6375" marR="6375" marT="6375" marB="0" anchor="b"/>
                </a:tc>
                <a:extLst>
                  <a:ext uri="{0D108BD9-81ED-4DB2-BD59-A6C34878D82A}">
                    <a16:rowId xmlns:a16="http://schemas.microsoft.com/office/drawing/2014/main" val="2180133092"/>
                  </a:ext>
                </a:extLst>
              </a:tr>
              <a:tr h="337751">
                <a:tc>
                  <a:txBody>
                    <a:bodyPr/>
                    <a:lstStyle/>
                    <a:p>
                      <a:pPr algn="l" fontAlgn="b"/>
                      <a:r>
                        <a:rPr lang="fr-FR" sz="1400" u="none" strike="noStrike">
                          <a:effectLst/>
                        </a:rPr>
                        <a:t>76</a:t>
                      </a:r>
                      <a:endParaRPr lang="fr-FR" sz="1400" b="1" i="0" u="none" strike="noStrike">
                        <a:solidFill>
                          <a:srgbClr val="000000"/>
                        </a:solidFill>
                        <a:effectLst/>
                        <a:latin typeface="Calibri" panose="020F0502020204030204" pitchFamily="34" charset="0"/>
                      </a:endParaRPr>
                    </a:p>
                  </a:txBody>
                  <a:tcPr marL="6375" marR="6375" marT="6375" marB="0" anchor="b"/>
                </a:tc>
                <a:tc>
                  <a:txBody>
                    <a:bodyPr/>
                    <a:lstStyle/>
                    <a:p>
                      <a:pPr algn="l" fontAlgn="b"/>
                      <a:r>
                        <a:rPr lang="fr-FR" sz="1400" u="none" strike="noStrike">
                          <a:effectLst/>
                        </a:rPr>
                        <a:t>Produits financiers</a:t>
                      </a:r>
                      <a:endParaRPr lang="fr-FR" sz="1400" b="1" i="0" u="none" strike="noStrike">
                        <a:solidFill>
                          <a:srgbClr val="000000"/>
                        </a:solidFill>
                        <a:effectLst/>
                        <a:latin typeface="Calibri" panose="020F0502020204030204" pitchFamily="34" charset="0"/>
                      </a:endParaRPr>
                    </a:p>
                  </a:txBody>
                  <a:tcPr marL="6375" marR="6375" marT="6375" marB="0" anchor="b"/>
                </a:tc>
                <a:tc>
                  <a:txBody>
                    <a:bodyPr/>
                    <a:lstStyle/>
                    <a:p>
                      <a:pPr algn="r" fontAlgn="b"/>
                      <a:r>
                        <a:rPr lang="fr-FR" sz="1400" u="none" strike="noStrike">
                          <a:effectLst/>
                        </a:rPr>
                        <a:t>0,00</a:t>
                      </a:r>
                      <a:endParaRPr lang="fr-FR" sz="1400" b="1" i="0" u="none" strike="noStrike">
                        <a:solidFill>
                          <a:srgbClr val="000000"/>
                        </a:solidFill>
                        <a:effectLst/>
                        <a:latin typeface="Calibri" panose="020F0502020204030204" pitchFamily="34" charset="0"/>
                      </a:endParaRPr>
                    </a:p>
                  </a:txBody>
                  <a:tcPr marL="6375" marR="6375" marT="6375" marB="0" anchor="b"/>
                </a:tc>
                <a:tc>
                  <a:txBody>
                    <a:bodyPr/>
                    <a:lstStyle/>
                    <a:p>
                      <a:pPr algn="r" fontAlgn="b"/>
                      <a:r>
                        <a:rPr lang="fr-FR" sz="1400" u="none" strike="noStrike">
                          <a:effectLst/>
                        </a:rPr>
                        <a:t>0,00</a:t>
                      </a:r>
                      <a:endParaRPr lang="fr-FR" sz="1400" b="1" i="0" u="none" strike="noStrike">
                        <a:solidFill>
                          <a:srgbClr val="000000"/>
                        </a:solidFill>
                        <a:effectLst/>
                        <a:latin typeface="Calibri" panose="020F0502020204030204" pitchFamily="34" charset="0"/>
                      </a:endParaRPr>
                    </a:p>
                  </a:txBody>
                  <a:tcPr marL="6375" marR="6375" marT="6375" marB="0" anchor="b"/>
                </a:tc>
                <a:extLst>
                  <a:ext uri="{0D108BD9-81ED-4DB2-BD59-A6C34878D82A}">
                    <a16:rowId xmlns:a16="http://schemas.microsoft.com/office/drawing/2014/main" val="2835217312"/>
                  </a:ext>
                </a:extLst>
              </a:tr>
              <a:tr h="337751">
                <a:tc>
                  <a:txBody>
                    <a:bodyPr/>
                    <a:lstStyle/>
                    <a:p>
                      <a:pPr algn="l" fontAlgn="b"/>
                      <a:r>
                        <a:rPr lang="fr-FR" sz="1400" u="none" strike="noStrike">
                          <a:effectLst/>
                        </a:rPr>
                        <a:t>77</a:t>
                      </a:r>
                      <a:endParaRPr lang="fr-FR" sz="1400" b="1" i="0" u="none" strike="noStrike">
                        <a:solidFill>
                          <a:srgbClr val="000000"/>
                        </a:solidFill>
                        <a:effectLst/>
                        <a:latin typeface="Calibri" panose="020F0502020204030204" pitchFamily="34" charset="0"/>
                      </a:endParaRPr>
                    </a:p>
                  </a:txBody>
                  <a:tcPr marL="6375" marR="6375" marT="6375" marB="0" anchor="b"/>
                </a:tc>
                <a:tc>
                  <a:txBody>
                    <a:bodyPr/>
                    <a:lstStyle/>
                    <a:p>
                      <a:pPr algn="l" fontAlgn="b"/>
                      <a:r>
                        <a:rPr lang="fr-FR" sz="1400" u="none" strike="noStrike" dirty="0">
                          <a:effectLst/>
                        </a:rPr>
                        <a:t>Produits spécifiques</a:t>
                      </a:r>
                      <a:endParaRPr lang="fr-FR" sz="1400" b="1" i="0" u="none" strike="noStrike" dirty="0">
                        <a:solidFill>
                          <a:srgbClr val="000000"/>
                        </a:solidFill>
                        <a:effectLst/>
                        <a:latin typeface="Calibri" panose="020F0502020204030204" pitchFamily="34" charset="0"/>
                      </a:endParaRPr>
                    </a:p>
                  </a:txBody>
                  <a:tcPr marL="6375" marR="6375" marT="6375" marB="0" anchor="b"/>
                </a:tc>
                <a:tc>
                  <a:txBody>
                    <a:bodyPr/>
                    <a:lstStyle/>
                    <a:p>
                      <a:pPr algn="r" fontAlgn="b"/>
                      <a:r>
                        <a:rPr lang="fr-FR" sz="1400" u="none" strike="noStrike">
                          <a:effectLst/>
                        </a:rPr>
                        <a:t>0,00</a:t>
                      </a:r>
                      <a:endParaRPr lang="fr-FR" sz="1400" b="1" i="0" u="none" strike="noStrike">
                        <a:solidFill>
                          <a:srgbClr val="000000"/>
                        </a:solidFill>
                        <a:effectLst/>
                        <a:latin typeface="Calibri" panose="020F0502020204030204" pitchFamily="34" charset="0"/>
                      </a:endParaRPr>
                    </a:p>
                  </a:txBody>
                  <a:tcPr marL="6375" marR="6375" marT="6375" marB="0" anchor="b"/>
                </a:tc>
                <a:tc>
                  <a:txBody>
                    <a:bodyPr/>
                    <a:lstStyle/>
                    <a:p>
                      <a:pPr algn="r" fontAlgn="b"/>
                      <a:r>
                        <a:rPr lang="fr-FR" sz="1400" u="none" strike="noStrike">
                          <a:effectLst/>
                        </a:rPr>
                        <a:t>0,00</a:t>
                      </a:r>
                      <a:endParaRPr lang="fr-FR" sz="1400" b="1" i="0" u="none" strike="noStrike">
                        <a:solidFill>
                          <a:srgbClr val="000000"/>
                        </a:solidFill>
                        <a:effectLst/>
                        <a:latin typeface="Calibri" panose="020F0502020204030204" pitchFamily="34" charset="0"/>
                      </a:endParaRPr>
                    </a:p>
                  </a:txBody>
                  <a:tcPr marL="6375" marR="6375" marT="6375" marB="0" anchor="b"/>
                </a:tc>
                <a:extLst>
                  <a:ext uri="{0D108BD9-81ED-4DB2-BD59-A6C34878D82A}">
                    <a16:rowId xmlns:a16="http://schemas.microsoft.com/office/drawing/2014/main" val="1995439007"/>
                  </a:ext>
                </a:extLst>
              </a:tr>
              <a:tr h="337751">
                <a:tc>
                  <a:txBody>
                    <a:bodyPr/>
                    <a:lstStyle/>
                    <a:p>
                      <a:pPr algn="l" fontAlgn="b"/>
                      <a:r>
                        <a:rPr lang="fr-FR" sz="1400" u="none" strike="noStrike">
                          <a:effectLst/>
                        </a:rPr>
                        <a:t>78</a:t>
                      </a:r>
                      <a:endParaRPr lang="fr-FR" sz="1400" b="1" i="0" u="none" strike="noStrike">
                        <a:solidFill>
                          <a:srgbClr val="000000"/>
                        </a:solidFill>
                        <a:effectLst/>
                        <a:latin typeface="Calibri" panose="020F0502020204030204" pitchFamily="34" charset="0"/>
                      </a:endParaRPr>
                    </a:p>
                  </a:txBody>
                  <a:tcPr marL="6375" marR="6375" marT="6375" marB="0" anchor="b"/>
                </a:tc>
                <a:tc>
                  <a:txBody>
                    <a:bodyPr/>
                    <a:lstStyle/>
                    <a:p>
                      <a:pPr algn="l" fontAlgn="b"/>
                      <a:r>
                        <a:rPr lang="fr-FR" sz="1400" u="none" strike="noStrike" dirty="0">
                          <a:effectLst/>
                        </a:rPr>
                        <a:t>Reprises sur amortissements, dépréciations et prov</a:t>
                      </a:r>
                      <a:endParaRPr lang="fr-FR" sz="1400" b="1" i="0" u="none" strike="noStrike" dirty="0">
                        <a:solidFill>
                          <a:srgbClr val="000000"/>
                        </a:solidFill>
                        <a:effectLst/>
                        <a:latin typeface="Calibri" panose="020F0502020204030204" pitchFamily="34" charset="0"/>
                      </a:endParaRPr>
                    </a:p>
                  </a:txBody>
                  <a:tcPr marL="6375" marR="6375" marT="6375" marB="0" anchor="b"/>
                </a:tc>
                <a:tc>
                  <a:txBody>
                    <a:bodyPr/>
                    <a:lstStyle/>
                    <a:p>
                      <a:pPr algn="r" fontAlgn="b"/>
                      <a:r>
                        <a:rPr lang="fr-FR" sz="1400" u="none" strike="noStrike">
                          <a:effectLst/>
                        </a:rPr>
                        <a:t>273,00</a:t>
                      </a:r>
                      <a:endParaRPr lang="fr-FR" sz="1400" b="1" i="0" u="none" strike="noStrike">
                        <a:solidFill>
                          <a:srgbClr val="000000"/>
                        </a:solidFill>
                        <a:effectLst/>
                        <a:latin typeface="Calibri" panose="020F0502020204030204" pitchFamily="34" charset="0"/>
                      </a:endParaRPr>
                    </a:p>
                  </a:txBody>
                  <a:tcPr marL="6375" marR="6375" marT="6375" marB="0" anchor="b"/>
                </a:tc>
                <a:tc>
                  <a:txBody>
                    <a:bodyPr/>
                    <a:lstStyle/>
                    <a:p>
                      <a:pPr algn="r" fontAlgn="b"/>
                      <a:r>
                        <a:rPr lang="fr-FR" sz="1400" u="none" strike="noStrike">
                          <a:effectLst/>
                        </a:rPr>
                        <a:t>0,00</a:t>
                      </a:r>
                      <a:endParaRPr lang="fr-FR" sz="1400" b="1" i="0" u="none" strike="noStrike">
                        <a:solidFill>
                          <a:srgbClr val="000000"/>
                        </a:solidFill>
                        <a:effectLst/>
                        <a:latin typeface="Calibri" panose="020F0502020204030204" pitchFamily="34" charset="0"/>
                      </a:endParaRPr>
                    </a:p>
                  </a:txBody>
                  <a:tcPr marL="6375" marR="6375" marT="6375" marB="0" anchor="b"/>
                </a:tc>
                <a:extLst>
                  <a:ext uri="{0D108BD9-81ED-4DB2-BD59-A6C34878D82A}">
                    <a16:rowId xmlns:a16="http://schemas.microsoft.com/office/drawing/2014/main" val="2857272284"/>
                  </a:ext>
                </a:extLst>
              </a:tr>
              <a:tr h="337751">
                <a:tc>
                  <a:txBody>
                    <a:bodyPr/>
                    <a:lstStyle/>
                    <a:p>
                      <a:pPr algn="l" fontAlgn="b"/>
                      <a:r>
                        <a:rPr lang="fr-FR" sz="1400" u="none" strike="noStrike">
                          <a:effectLst/>
                        </a:rPr>
                        <a:t>002</a:t>
                      </a:r>
                      <a:endParaRPr lang="fr-FR" sz="1400" b="1" i="0" u="none" strike="noStrike">
                        <a:solidFill>
                          <a:srgbClr val="000000"/>
                        </a:solidFill>
                        <a:effectLst/>
                        <a:latin typeface="Calibri" panose="020F0502020204030204" pitchFamily="34" charset="0"/>
                      </a:endParaRPr>
                    </a:p>
                  </a:txBody>
                  <a:tcPr marL="6375" marR="6375" marT="6375" marB="0" anchor="b"/>
                </a:tc>
                <a:tc>
                  <a:txBody>
                    <a:bodyPr/>
                    <a:lstStyle/>
                    <a:p>
                      <a:pPr algn="l" fontAlgn="b"/>
                      <a:r>
                        <a:rPr lang="fr-FR" sz="1400" u="none" strike="noStrike">
                          <a:effectLst/>
                        </a:rPr>
                        <a:t>Excédent de fonctionnement reporté</a:t>
                      </a:r>
                      <a:endParaRPr lang="fr-FR" sz="1400" b="1" i="0" u="none" strike="noStrike">
                        <a:solidFill>
                          <a:srgbClr val="000000"/>
                        </a:solidFill>
                        <a:effectLst/>
                        <a:latin typeface="Calibri" panose="020F0502020204030204" pitchFamily="34" charset="0"/>
                      </a:endParaRPr>
                    </a:p>
                  </a:txBody>
                  <a:tcPr marL="6375" marR="6375" marT="6375" marB="0" anchor="b"/>
                </a:tc>
                <a:tc>
                  <a:txBody>
                    <a:bodyPr/>
                    <a:lstStyle/>
                    <a:p>
                      <a:pPr algn="r" fontAlgn="b"/>
                      <a:r>
                        <a:rPr lang="fr-FR" sz="1400" u="none" strike="noStrike" dirty="0">
                          <a:effectLst/>
                        </a:rPr>
                        <a:t>347 309,18</a:t>
                      </a:r>
                      <a:endParaRPr lang="fr-FR" sz="1400" b="1" i="0" u="none" strike="noStrike" dirty="0">
                        <a:solidFill>
                          <a:srgbClr val="000000"/>
                        </a:solidFill>
                        <a:effectLst/>
                        <a:latin typeface="Calibri" panose="020F0502020204030204" pitchFamily="34" charset="0"/>
                      </a:endParaRPr>
                    </a:p>
                  </a:txBody>
                  <a:tcPr marL="6375" marR="6375" marT="6375" marB="0" anchor="b"/>
                </a:tc>
                <a:tc>
                  <a:txBody>
                    <a:bodyPr/>
                    <a:lstStyle/>
                    <a:p>
                      <a:pPr algn="r" fontAlgn="b"/>
                      <a:r>
                        <a:rPr lang="fr-FR" sz="1400" u="none" strike="noStrike" dirty="0">
                          <a:effectLst/>
                        </a:rPr>
                        <a:t>530 324,07</a:t>
                      </a:r>
                      <a:endParaRPr lang="fr-FR" sz="1400" b="1" i="0" u="none" strike="noStrike" dirty="0">
                        <a:solidFill>
                          <a:srgbClr val="000000"/>
                        </a:solidFill>
                        <a:effectLst/>
                        <a:latin typeface="Calibri" panose="020F0502020204030204" pitchFamily="34" charset="0"/>
                      </a:endParaRPr>
                    </a:p>
                  </a:txBody>
                  <a:tcPr marL="6375" marR="6375" marT="6375" marB="0" anchor="b"/>
                </a:tc>
                <a:extLst>
                  <a:ext uri="{0D108BD9-81ED-4DB2-BD59-A6C34878D82A}">
                    <a16:rowId xmlns:a16="http://schemas.microsoft.com/office/drawing/2014/main" val="2640918520"/>
                  </a:ext>
                </a:extLst>
              </a:tr>
              <a:tr h="337751">
                <a:tc>
                  <a:txBody>
                    <a:bodyPr/>
                    <a:lstStyle/>
                    <a:p>
                      <a:pPr algn="l" fontAlgn="b"/>
                      <a:r>
                        <a:rPr lang="fr-FR" sz="1400" u="none" strike="noStrike">
                          <a:effectLst/>
                        </a:rPr>
                        <a:t> </a:t>
                      </a:r>
                      <a:endParaRPr lang="fr-FR" sz="1400" b="0" i="0" u="none" strike="noStrike">
                        <a:solidFill>
                          <a:srgbClr val="000000"/>
                        </a:solidFill>
                        <a:effectLst/>
                        <a:latin typeface="Calibri" panose="020F0502020204030204" pitchFamily="34" charset="0"/>
                      </a:endParaRPr>
                    </a:p>
                  </a:txBody>
                  <a:tcPr marL="6375" marR="6375" marT="6375" marB="0" anchor="b"/>
                </a:tc>
                <a:tc>
                  <a:txBody>
                    <a:bodyPr/>
                    <a:lstStyle/>
                    <a:p>
                      <a:pPr algn="l" fontAlgn="b"/>
                      <a:r>
                        <a:rPr lang="fr-FR" sz="1400" u="none" strike="noStrike">
                          <a:effectLst/>
                        </a:rPr>
                        <a:t> </a:t>
                      </a:r>
                      <a:endParaRPr lang="fr-FR" sz="1400" b="0" i="0" u="none" strike="noStrike">
                        <a:solidFill>
                          <a:srgbClr val="000000"/>
                        </a:solidFill>
                        <a:effectLst/>
                        <a:latin typeface="Calibri" panose="020F0502020204030204" pitchFamily="34" charset="0"/>
                      </a:endParaRPr>
                    </a:p>
                  </a:txBody>
                  <a:tcPr marL="6375" marR="6375" marT="6375" marB="0" anchor="b"/>
                </a:tc>
                <a:tc>
                  <a:txBody>
                    <a:bodyPr/>
                    <a:lstStyle/>
                    <a:p>
                      <a:pPr algn="l" fontAlgn="b"/>
                      <a:r>
                        <a:rPr lang="fr-FR" sz="1400" u="none" strike="noStrike">
                          <a:effectLst/>
                        </a:rPr>
                        <a:t> </a:t>
                      </a:r>
                      <a:endParaRPr lang="fr-FR" sz="1400" b="0" i="0" u="none" strike="noStrike">
                        <a:solidFill>
                          <a:srgbClr val="000000"/>
                        </a:solidFill>
                        <a:effectLst/>
                        <a:latin typeface="Calibri" panose="020F0502020204030204" pitchFamily="34" charset="0"/>
                      </a:endParaRPr>
                    </a:p>
                  </a:txBody>
                  <a:tcPr marL="6375" marR="6375" marT="6375" marB="0" anchor="b"/>
                </a:tc>
                <a:tc>
                  <a:txBody>
                    <a:bodyPr/>
                    <a:lstStyle/>
                    <a:p>
                      <a:pPr algn="l" fontAlgn="b"/>
                      <a:r>
                        <a:rPr lang="fr-FR" sz="1400" u="none" strike="noStrike">
                          <a:effectLst/>
                        </a:rPr>
                        <a:t> </a:t>
                      </a:r>
                      <a:endParaRPr lang="fr-FR" sz="1400" b="0" i="0" u="none" strike="noStrike">
                        <a:solidFill>
                          <a:srgbClr val="000000"/>
                        </a:solidFill>
                        <a:effectLst/>
                        <a:latin typeface="Calibri" panose="020F0502020204030204" pitchFamily="34" charset="0"/>
                      </a:endParaRPr>
                    </a:p>
                  </a:txBody>
                  <a:tcPr marL="6375" marR="6375" marT="6375" marB="0" anchor="b"/>
                </a:tc>
                <a:extLst>
                  <a:ext uri="{0D108BD9-81ED-4DB2-BD59-A6C34878D82A}">
                    <a16:rowId xmlns:a16="http://schemas.microsoft.com/office/drawing/2014/main" val="2856933308"/>
                  </a:ext>
                </a:extLst>
              </a:tr>
              <a:tr h="337751">
                <a:tc>
                  <a:txBody>
                    <a:bodyPr/>
                    <a:lstStyle/>
                    <a:p>
                      <a:pPr algn="r" fontAlgn="b"/>
                      <a:r>
                        <a:rPr lang="fr-FR" sz="1400" u="none" strike="noStrike">
                          <a:effectLst/>
                        </a:rPr>
                        <a:t> </a:t>
                      </a:r>
                      <a:endParaRPr lang="fr-FR" sz="1400" b="1" i="0" u="none" strike="noStrike">
                        <a:solidFill>
                          <a:srgbClr val="000000"/>
                        </a:solidFill>
                        <a:effectLst/>
                        <a:latin typeface="Calibri" panose="020F0502020204030204" pitchFamily="34" charset="0"/>
                      </a:endParaRPr>
                    </a:p>
                  </a:txBody>
                  <a:tcPr marL="6375" marR="6375" marT="6375" marB="0" anchor="b"/>
                </a:tc>
                <a:tc>
                  <a:txBody>
                    <a:bodyPr/>
                    <a:lstStyle/>
                    <a:p>
                      <a:pPr algn="r" fontAlgn="b"/>
                      <a:r>
                        <a:rPr lang="fr-FR" sz="1400" u="none" strike="noStrike">
                          <a:effectLst/>
                        </a:rPr>
                        <a:t>Total Général</a:t>
                      </a:r>
                      <a:endParaRPr lang="fr-FR" sz="1400" b="1" i="0" u="none" strike="noStrike">
                        <a:solidFill>
                          <a:srgbClr val="000000"/>
                        </a:solidFill>
                        <a:effectLst/>
                        <a:latin typeface="Calibri" panose="020F0502020204030204" pitchFamily="34" charset="0"/>
                      </a:endParaRPr>
                    </a:p>
                  </a:txBody>
                  <a:tcPr marL="6375" marR="6375" marT="6375" marB="0" anchor="b"/>
                </a:tc>
                <a:tc>
                  <a:txBody>
                    <a:bodyPr/>
                    <a:lstStyle/>
                    <a:p>
                      <a:pPr algn="r" fontAlgn="b"/>
                      <a:r>
                        <a:rPr lang="fr-FR" sz="1400" u="none" strike="noStrike" dirty="0">
                          <a:effectLst/>
                        </a:rPr>
                        <a:t>1 182 713,18</a:t>
                      </a:r>
                      <a:endParaRPr lang="fr-FR" sz="1400" b="1" i="0" u="none" strike="noStrike" dirty="0">
                        <a:solidFill>
                          <a:srgbClr val="000000"/>
                        </a:solidFill>
                        <a:effectLst/>
                        <a:latin typeface="Calibri" panose="020F0502020204030204" pitchFamily="34" charset="0"/>
                      </a:endParaRPr>
                    </a:p>
                  </a:txBody>
                  <a:tcPr marL="6375" marR="6375" marT="6375" marB="0" anchor="b"/>
                </a:tc>
                <a:tc>
                  <a:txBody>
                    <a:bodyPr/>
                    <a:lstStyle/>
                    <a:p>
                      <a:pPr algn="r" fontAlgn="b"/>
                      <a:r>
                        <a:rPr lang="fr-FR" sz="1400" b="1" i="0" u="none" strike="noStrike" dirty="0">
                          <a:solidFill>
                            <a:srgbClr val="000000"/>
                          </a:solidFill>
                          <a:effectLst/>
                          <a:latin typeface="Calibri" panose="020F0502020204030204" pitchFamily="34" charset="0"/>
                        </a:rPr>
                        <a:t>1 352 </a:t>
                      </a:r>
                      <a:r>
                        <a:rPr lang="fr-FR" sz="1400" u="none" strike="noStrike" kern="1200" dirty="0">
                          <a:solidFill>
                            <a:schemeClr val="dk1"/>
                          </a:solidFill>
                          <a:effectLst/>
                          <a:latin typeface="+mn-lt"/>
                          <a:ea typeface="+mn-ea"/>
                          <a:cs typeface="+mn-cs"/>
                        </a:rPr>
                        <a:t>628,07</a:t>
                      </a:r>
                    </a:p>
                  </a:txBody>
                  <a:tcPr marL="6375" marR="6375" marT="6375" marB="0" anchor="b"/>
                </a:tc>
                <a:extLst>
                  <a:ext uri="{0D108BD9-81ED-4DB2-BD59-A6C34878D82A}">
                    <a16:rowId xmlns:a16="http://schemas.microsoft.com/office/drawing/2014/main" val="1281242608"/>
                  </a:ext>
                </a:extLst>
              </a:tr>
            </a:tbl>
          </a:graphicData>
        </a:graphic>
      </p:graphicFrame>
    </p:spTree>
    <p:extLst>
      <p:ext uri="{BB962C8B-B14F-4D97-AF65-F5344CB8AC3E}">
        <p14:creationId xmlns:p14="http://schemas.microsoft.com/office/powerpoint/2010/main" val="30918739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17ED2A-E46B-87F2-1449-356566118F9A}"/>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B4486041-CE3C-AF07-F7CA-55370F1A3A1C}"/>
              </a:ext>
            </a:extLst>
          </p:cNvPr>
          <p:cNvSpPr>
            <a:spLocks noGrp="1"/>
          </p:cNvSpPr>
          <p:nvPr>
            <p:ph type="title"/>
          </p:nvPr>
        </p:nvSpPr>
        <p:spPr>
          <a:xfrm>
            <a:off x="906384" y="444842"/>
            <a:ext cx="8525939" cy="882367"/>
          </a:xfrm>
        </p:spPr>
        <p:txBody>
          <a:bodyPr/>
          <a:lstStyle/>
          <a:p>
            <a:r>
              <a:rPr lang="fr-FR" dirty="0"/>
              <a:t>Budget Primitif 2026 – Dépenses de fonctionnement</a:t>
            </a:r>
          </a:p>
        </p:txBody>
      </p:sp>
      <p:sp>
        <p:nvSpPr>
          <p:cNvPr id="4" name="Espace réservé du texte 3">
            <a:extLst>
              <a:ext uri="{FF2B5EF4-FFF2-40B4-BE49-F238E27FC236}">
                <a16:creationId xmlns:a16="http://schemas.microsoft.com/office/drawing/2014/main" id="{7DD6D650-C15E-F59D-DD3F-58AC24E80622}"/>
              </a:ext>
            </a:extLst>
          </p:cNvPr>
          <p:cNvSpPr>
            <a:spLocks noGrp="1"/>
          </p:cNvSpPr>
          <p:nvPr>
            <p:ph type="body" sz="half" idx="2"/>
          </p:nvPr>
        </p:nvSpPr>
        <p:spPr>
          <a:xfrm>
            <a:off x="782595" y="1953285"/>
            <a:ext cx="3854528" cy="3747299"/>
          </a:xfrm>
        </p:spPr>
        <p:txBody>
          <a:bodyPr>
            <a:normAutofit/>
          </a:bodyPr>
          <a:lstStyle/>
          <a:p>
            <a:endParaRPr lang="fr-FR" dirty="0"/>
          </a:p>
          <a:p>
            <a:endParaRPr lang="fr-FR" dirty="0"/>
          </a:p>
          <a:p>
            <a:endParaRPr lang="fr-FR" dirty="0"/>
          </a:p>
        </p:txBody>
      </p:sp>
      <p:graphicFrame>
        <p:nvGraphicFramePr>
          <p:cNvPr id="6" name="Espace réservé du contenu 5">
            <a:extLst>
              <a:ext uri="{FF2B5EF4-FFF2-40B4-BE49-F238E27FC236}">
                <a16:creationId xmlns:a16="http://schemas.microsoft.com/office/drawing/2014/main" id="{A8F62BCD-581E-9E1A-38B9-0BA1DEA75ACE}"/>
              </a:ext>
            </a:extLst>
          </p:cNvPr>
          <p:cNvGraphicFramePr>
            <a:graphicFrameLocks noGrp="1"/>
          </p:cNvGraphicFramePr>
          <p:nvPr>
            <p:ph idx="1"/>
            <p:extLst>
              <p:ext uri="{D42A27DB-BD31-4B8C-83A1-F6EECF244321}">
                <p14:modId xmlns:p14="http://schemas.microsoft.com/office/powerpoint/2010/main" val="1205221066"/>
              </p:ext>
            </p:extLst>
          </p:nvPr>
        </p:nvGraphicFramePr>
        <p:xfrm>
          <a:off x="5239265" y="1441622"/>
          <a:ext cx="6285471" cy="4352097"/>
        </p:xfrm>
        <a:graphic>
          <a:graphicData uri="http://schemas.openxmlformats.org/drawingml/2006/table">
            <a:tbl>
              <a:tblPr>
                <a:tableStyleId>{5C22544A-7EE6-4342-B048-85BDC9FD1C3A}</a:tableStyleId>
              </a:tblPr>
              <a:tblGrid>
                <a:gridCol w="617838">
                  <a:extLst>
                    <a:ext uri="{9D8B030D-6E8A-4147-A177-3AD203B41FA5}">
                      <a16:colId xmlns:a16="http://schemas.microsoft.com/office/drawing/2014/main" val="3306078089"/>
                    </a:ext>
                  </a:extLst>
                </a:gridCol>
                <a:gridCol w="3295135">
                  <a:extLst>
                    <a:ext uri="{9D8B030D-6E8A-4147-A177-3AD203B41FA5}">
                      <a16:colId xmlns:a16="http://schemas.microsoft.com/office/drawing/2014/main" val="3406346355"/>
                    </a:ext>
                  </a:extLst>
                </a:gridCol>
                <a:gridCol w="1164087">
                  <a:extLst>
                    <a:ext uri="{9D8B030D-6E8A-4147-A177-3AD203B41FA5}">
                      <a16:colId xmlns:a16="http://schemas.microsoft.com/office/drawing/2014/main" val="4121176848"/>
                    </a:ext>
                  </a:extLst>
                </a:gridCol>
                <a:gridCol w="1208411">
                  <a:extLst>
                    <a:ext uri="{9D8B030D-6E8A-4147-A177-3AD203B41FA5}">
                      <a16:colId xmlns:a16="http://schemas.microsoft.com/office/drawing/2014/main" val="3902701522"/>
                    </a:ext>
                  </a:extLst>
                </a:gridCol>
              </a:tblGrid>
              <a:tr h="343179">
                <a:tc>
                  <a:txBody>
                    <a:bodyPr/>
                    <a:lstStyle/>
                    <a:p>
                      <a:pPr algn="ctr" fontAlgn="b"/>
                      <a:r>
                        <a:rPr lang="fr-FR" sz="1400" u="none" strike="noStrike" dirty="0">
                          <a:effectLst/>
                        </a:rPr>
                        <a:t>Chap.</a:t>
                      </a:r>
                      <a:endParaRPr lang="fr-FR" sz="1400" b="1" i="1" u="none" strike="noStrike" dirty="0">
                        <a:solidFill>
                          <a:srgbClr val="000000"/>
                        </a:solidFill>
                        <a:effectLst/>
                        <a:latin typeface="Calibri" panose="020F0502020204030204" pitchFamily="34" charset="0"/>
                      </a:endParaRPr>
                    </a:p>
                  </a:txBody>
                  <a:tcPr marL="6245" marR="6245" marT="6245" marB="0" anchor="b"/>
                </a:tc>
                <a:tc>
                  <a:txBody>
                    <a:bodyPr/>
                    <a:lstStyle/>
                    <a:p>
                      <a:pPr algn="ctr" fontAlgn="b"/>
                      <a:r>
                        <a:rPr lang="fr-FR" sz="1400" u="none" strike="noStrike">
                          <a:effectLst/>
                        </a:rPr>
                        <a:t>Désignation</a:t>
                      </a:r>
                      <a:endParaRPr lang="fr-FR" sz="1400" b="1" i="1" u="none" strike="noStrike">
                        <a:solidFill>
                          <a:srgbClr val="000000"/>
                        </a:solidFill>
                        <a:effectLst/>
                        <a:latin typeface="Calibri" panose="020F0502020204030204" pitchFamily="34" charset="0"/>
                      </a:endParaRPr>
                    </a:p>
                  </a:txBody>
                  <a:tcPr marL="6245" marR="6245" marT="6245" marB="0" anchor="b"/>
                </a:tc>
                <a:tc>
                  <a:txBody>
                    <a:bodyPr/>
                    <a:lstStyle/>
                    <a:p>
                      <a:pPr algn="ctr" fontAlgn="b"/>
                      <a:r>
                        <a:rPr lang="fr-FR" sz="1400" u="none" strike="noStrike" dirty="0">
                          <a:effectLst/>
                        </a:rPr>
                        <a:t>Budget 2025</a:t>
                      </a:r>
                      <a:endParaRPr lang="fr-FR" sz="1400" b="1" i="1" u="none" strike="noStrike" dirty="0">
                        <a:solidFill>
                          <a:srgbClr val="000000"/>
                        </a:solidFill>
                        <a:effectLst/>
                        <a:latin typeface="Calibri" panose="020F0502020204030204" pitchFamily="34" charset="0"/>
                      </a:endParaRPr>
                    </a:p>
                  </a:txBody>
                  <a:tcPr marL="6245" marR="6245" marT="6245" marB="0" anchor="b"/>
                </a:tc>
                <a:tc>
                  <a:txBody>
                    <a:bodyPr/>
                    <a:lstStyle/>
                    <a:p>
                      <a:pPr algn="ctr" fontAlgn="b"/>
                      <a:r>
                        <a:rPr lang="fr-FR" sz="1400" u="none" strike="noStrike" dirty="0">
                          <a:effectLst/>
                        </a:rPr>
                        <a:t>Budget 2026</a:t>
                      </a:r>
                      <a:endParaRPr lang="fr-FR" sz="1400" b="1" i="1" u="none" strike="noStrike" dirty="0">
                        <a:solidFill>
                          <a:srgbClr val="000000"/>
                        </a:solidFill>
                        <a:effectLst/>
                        <a:latin typeface="Calibri" panose="020F0502020204030204" pitchFamily="34" charset="0"/>
                      </a:endParaRPr>
                    </a:p>
                  </a:txBody>
                  <a:tcPr marL="6245" marR="6245" marT="6245" marB="0" anchor="b"/>
                </a:tc>
                <a:extLst>
                  <a:ext uri="{0D108BD9-81ED-4DB2-BD59-A6C34878D82A}">
                    <a16:rowId xmlns:a16="http://schemas.microsoft.com/office/drawing/2014/main" val="1570431658"/>
                  </a:ext>
                </a:extLst>
              </a:tr>
              <a:tr h="343179">
                <a:tc>
                  <a:txBody>
                    <a:bodyPr/>
                    <a:lstStyle/>
                    <a:p>
                      <a:pPr algn="l" fontAlgn="b"/>
                      <a:r>
                        <a:rPr lang="fr-FR" sz="1400" u="none" strike="noStrike">
                          <a:effectLst/>
                        </a:rPr>
                        <a:t>011</a:t>
                      </a:r>
                      <a:endParaRPr lang="fr-FR" sz="1400" b="1" i="0" u="none" strike="noStrike">
                        <a:solidFill>
                          <a:srgbClr val="000000"/>
                        </a:solidFill>
                        <a:effectLst/>
                        <a:latin typeface="Calibri" panose="020F0502020204030204" pitchFamily="34" charset="0"/>
                      </a:endParaRPr>
                    </a:p>
                  </a:txBody>
                  <a:tcPr marL="6245" marR="6245" marT="6245" marB="0" anchor="b"/>
                </a:tc>
                <a:tc>
                  <a:txBody>
                    <a:bodyPr/>
                    <a:lstStyle/>
                    <a:p>
                      <a:pPr algn="l" fontAlgn="b"/>
                      <a:r>
                        <a:rPr lang="fr-FR" sz="1400" u="none" strike="noStrike">
                          <a:effectLst/>
                        </a:rPr>
                        <a:t>Charges à caractère général</a:t>
                      </a:r>
                      <a:endParaRPr lang="fr-FR" sz="1400" b="1" i="0" u="none" strike="noStrike">
                        <a:solidFill>
                          <a:srgbClr val="000000"/>
                        </a:solidFill>
                        <a:effectLst/>
                        <a:latin typeface="Calibri" panose="020F0502020204030204" pitchFamily="34" charset="0"/>
                      </a:endParaRPr>
                    </a:p>
                  </a:txBody>
                  <a:tcPr marL="6245" marR="6245" marT="6245" marB="0" anchor="b"/>
                </a:tc>
                <a:tc>
                  <a:txBody>
                    <a:bodyPr/>
                    <a:lstStyle/>
                    <a:p>
                      <a:pPr algn="r" fontAlgn="b"/>
                      <a:r>
                        <a:rPr lang="fr-FR" sz="1400" u="none" strike="noStrike" dirty="0">
                          <a:effectLst/>
                        </a:rPr>
                        <a:t>333 218,46</a:t>
                      </a:r>
                      <a:endParaRPr lang="fr-FR" sz="1400" b="1" i="0" u="none" strike="noStrike" dirty="0">
                        <a:solidFill>
                          <a:srgbClr val="000000"/>
                        </a:solidFill>
                        <a:effectLst/>
                        <a:latin typeface="Calibri" panose="020F0502020204030204" pitchFamily="34" charset="0"/>
                      </a:endParaRPr>
                    </a:p>
                  </a:txBody>
                  <a:tcPr marL="6245" marR="6245" marT="6245" marB="0" anchor="b"/>
                </a:tc>
                <a:tc>
                  <a:txBody>
                    <a:bodyPr/>
                    <a:lstStyle/>
                    <a:p>
                      <a:pPr algn="r" fontAlgn="b"/>
                      <a:r>
                        <a:rPr lang="fr-FR" sz="1400" u="none" strike="noStrike" dirty="0">
                          <a:effectLst/>
                        </a:rPr>
                        <a:t>254 575,00</a:t>
                      </a:r>
                      <a:endParaRPr lang="fr-FR" sz="1400" b="1" i="0" u="none" strike="noStrike" dirty="0">
                        <a:solidFill>
                          <a:srgbClr val="000000"/>
                        </a:solidFill>
                        <a:effectLst/>
                        <a:latin typeface="Calibri" panose="020F0502020204030204" pitchFamily="34" charset="0"/>
                      </a:endParaRPr>
                    </a:p>
                  </a:txBody>
                  <a:tcPr marL="6245" marR="6245" marT="6245" marB="0" anchor="b"/>
                </a:tc>
                <a:extLst>
                  <a:ext uri="{0D108BD9-81ED-4DB2-BD59-A6C34878D82A}">
                    <a16:rowId xmlns:a16="http://schemas.microsoft.com/office/drawing/2014/main" val="1003741711"/>
                  </a:ext>
                </a:extLst>
              </a:tr>
              <a:tr h="343179">
                <a:tc>
                  <a:txBody>
                    <a:bodyPr/>
                    <a:lstStyle/>
                    <a:p>
                      <a:pPr algn="l" fontAlgn="b"/>
                      <a:r>
                        <a:rPr lang="fr-FR" sz="1400" u="none" strike="noStrike">
                          <a:effectLst/>
                        </a:rPr>
                        <a:t>012</a:t>
                      </a:r>
                      <a:endParaRPr lang="fr-FR" sz="1400" b="1" i="0" u="none" strike="noStrike">
                        <a:solidFill>
                          <a:srgbClr val="000000"/>
                        </a:solidFill>
                        <a:effectLst/>
                        <a:latin typeface="Calibri" panose="020F0502020204030204" pitchFamily="34" charset="0"/>
                      </a:endParaRPr>
                    </a:p>
                  </a:txBody>
                  <a:tcPr marL="6245" marR="6245" marT="6245" marB="0" anchor="b"/>
                </a:tc>
                <a:tc>
                  <a:txBody>
                    <a:bodyPr/>
                    <a:lstStyle/>
                    <a:p>
                      <a:pPr algn="l" fontAlgn="b"/>
                      <a:r>
                        <a:rPr lang="fr-FR" sz="1400" u="none" strike="noStrike" dirty="0">
                          <a:effectLst/>
                        </a:rPr>
                        <a:t>Charges de personnel et frais assimilés</a:t>
                      </a:r>
                      <a:endParaRPr lang="fr-FR" sz="1400" b="1" i="0" u="none" strike="noStrike" dirty="0">
                        <a:solidFill>
                          <a:srgbClr val="000000"/>
                        </a:solidFill>
                        <a:effectLst/>
                        <a:latin typeface="Calibri" panose="020F0502020204030204" pitchFamily="34" charset="0"/>
                      </a:endParaRPr>
                    </a:p>
                  </a:txBody>
                  <a:tcPr marL="6245" marR="6245" marT="6245" marB="0" anchor="b"/>
                </a:tc>
                <a:tc>
                  <a:txBody>
                    <a:bodyPr/>
                    <a:lstStyle/>
                    <a:p>
                      <a:pPr algn="r" fontAlgn="b"/>
                      <a:r>
                        <a:rPr lang="fr-FR" sz="1400" u="none" strike="noStrike" dirty="0">
                          <a:effectLst/>
                        </a:rPr>
                        <a:t>373 014,73</a:t>
                      </a:r>
                      <a:endParaRPr lang="fr-FR" sz="1400" b="1" i="0" u="none" strike="noStrike" dirty="0">
                        <a:solidFill>
                          <a:srgbClr val="000000"/>
                        </a:solidFill>
                        <a:effectLst/>
                        <a:latin typeface="Calibri" panose="020F0502020204030204" pitchFamily="34" charset="0"/>
                      </a:endParaRPr>
                    </a:p>
                  </a:txBody>
                  <a:tcPr marL="6245" marR="6245" marT="6245" marB="0" anchor="b"/>
                </a:tc>
                <a:tc>
                  <a:txBody>
                    <a:bodyPr/>
                    <a:lstStyle/>
                    <a:p>
                      <a:pPr algn="r" fontAlgn="b"/>
                      <a:r>
                        <a:rPr lang="fr-FR" sz="1400" u="none" strike="noStrike" dirty="0">
                          <a:effectLst/>
                        </a:rPr>
                        <a:t>340 000,00</a:t>
                      </a:r>
                      <a:endParaRPr lang="fr-FR" sz="1400" b="1" i="0" u="none" strike="noStrike" dirty="0">
                        <a:solidFill>
                          <a:srgbClr val="000000"/>
                        </a:solidFill>
                        <a:effectLst/>
                        <a:latin typeface="Calibri" panose="020F0502020204030204" pitchFamily="34" charset="0"/>
                      </a:endParaRPr>
                    </a:p>
                  </a:txBody>
                  <a:tcPr marL="6245" marR="6245" marT="6245" marB="0" anchor="b"/>
                </a:tc>
                <a:extLst>
                  <a:ext uri="{0D108BD9-81ED-4DB2-BD59-A6C34878D82A}">
                    <a16:rowId xmlns:a16="http://schemas.microsoft.com/office/drawing/2014/main" val="2517072773"/>
                  </a:ext>
                </a:extLst>
              </a:tr>
              <a:tr h="343179">
                <a:tc>
                  <a:txBody>
                    <a:bodyPr/>
                    <a:lstStyle/>
                    <a:p>
                      <a:pPr algn="l" fontAlgn="b"/>
                      <a:r>
                        <a:rPr lang="fr-FR" sz="1400" u="none" strike="noStrike" dirty="0">
                          <a:effectLst/>
                        </a:rPr>
                        <a:t>014</a:t>
                      </a:r>
                      <a:endParaRPr lang="fr-FR" sz="1400" b="1" i="0" u="none" strike="noStrike" dirty="0">
                        <a:solidFill>
                          <a:srgbClr val="000000"/>
                        </a:solidFill>
                        <a:effectLst/>
                        <a:latin typeface="Calibri" panose="020F0502020204030204" pitchFamily="34" charset="0"/>
                      </a:endParaRPr>
                    </a:p>
                  </a:txBody>
                  <a:tcPr marL="6245" marR="6245" marT="6245" marB="0" anchor="b"/>
                </a:tc>
                <a:tc>
                  <a:txBody>
                    <a:bodyPr/>
                    <a:lstStyle/>
                    <a:p>
                      <a:pPr algn="l" fontAlgn="b"/>
                      <a:r>
                        <a:rPr lang="fr-FR" sz="1400" u="none" strike="noStrike">
                          <a:effectLst/>
                        </a:rPr>
                        <a:t>Atténuations de produits</a:t>
                      </a:r>
                      <a:endParaRPr lang="fr-FR" sz="1400" b="1" i="0" u="none" strike="noStrike">
                        <a:solidFill>
                          <a:srgbClr val="000000"/>
                        </a:solidFill>
                        <a:effectLst/>
                        <a:latin typeface="Calibri" panose="020F0502020204030204" pitchFamily="34" charset="0"/>
                      </a:endParaRPr>
                    </a:p>
                  </a:txBody>
                  <a:tcPr marL="6245" marR="6245" marT="6245" marB="0" anchor="b"/>
                </a:tc>
                <a:tc>
                  <a:txBody>
                    <a:bodyPr/>
                    <a:lstStyle/>
                    <a:p>
                      <a:pPr algn="r" fontAlgn="b"/>
                      <a:r>
                        <a:rPr lang="fr-FR" sz="1400" u="none" strike="noStrike" dirty="0">
                          <a:effectLst/>
                        </a:rPr>
                        <a:t>57 990,00</a:t>
                      </a:r>
                      <a:endParaRPr lang="fr-FR" sz="1400" b="1" i="0" u="none" strike="noStrike" dirty="0">
                        <a:solidFill>
                          <a:srgbClr val="000000"/>
                        </a:solidFill>
                        <a:effectLst/>
                        <a:latin typeface="Calibri" panose="020F0502020204030204" pitchFamily="34" charset="0"/>
                      </a:endParaRPr>
                    </a:p>
                  </a:txBody>
                  <a:tcPr marL="6245" marR="6245" marT="6245" marB="0" anchor="b"/>
                </a:tc>
                <a:tc>
                  <a:txBody>
                    <a:bodyPr/>
                    <a:lstStyle/>
                    <a:p>
                      <a:pPr algn="r" fontAlgn="b"/>
                      <a:r>
                        <a:rPr lang="fr-FR" sz="1400" u="none" strike="noStrike" kern="1200" dirty="0">
                          <a:solidFill>
                            <a:schemeClr val="dk1"/>
                          </a:solidFill>
                          <a:effectLst/>
                          <a:latin typeface="+mn-lt"/>
                          <a:ea typeface="+mn-ea"/>
                          <a:cs typeface="+mn-cs"/>
                        </a:rPr>
                        <a:t>63 500,00</a:t>
                      </a:r>
                    </a:p>
                  </a:txBody>
                  <a:tcPr marL="6245" marR="6245" marT="6245" marB="0" anchor="b"/>
                </a:tc>
                <a:extLst>
                  <a:ext uri="{0D108BD9-81ED-4DB2-BD59-A6C34878D82A}">
                    <a16:rowId xmlns:a16="http://schemas.microsoft.com/office/drawing/2014/main" val="2709975078"/>
                  </a:ext>
                </a:extLst>
              </a:tr>
              <a:tr h="343179">
                <a:tc>
                  <a:txBody>
                    <a:bodyPr/>
                    <a:lstStyle/>
                    <a:p>
                      <a:pPr algn="l" fontAlgn="b"/>
                      <a:r>
                        <a:rPr lang="fr-FR" sz="1400" u="none" strike="noStrike">
                          <a:effectLst/>
                        </a:rPr>
                        <a:t>65</a:t>
                      </a:r>
                      <a:endParaRPr lang="fr-FR" sz="1400" b="1" i="0" u="none" strike="noStrike">
                        <a:solidFill>
                          <a:srgbClr val="000000"/>
                        </a:solidFill>
                        <a:effectLst/>
                        <a:latin typeface="Calibri" panose="020F0502020204030204" pitchFamily="34" charset="0"/>
                      </a:endParaRPr>
                    </a:p>
                  </a:txBody>
                  <a:tcPr marL="6245" marR="6245" marT="6245" marB="0" anchor="b"/>
                </a:tc>
                <a:tc>
                  <a:txBody>
                    <a:bodyPr/>
                    <a:lstStyle/>
                    <a:p>
                      <a:pPr algn="l" fontAlgn="b"/>
                      <a:r>
                        <a:rPr lang="fr-FR" sz="1400" u="none" strike="noStrike">
                          <a:effectLst/>
                        </a:rPr>
                        <a:t>Autres charges de gestion courante</a:t>
                      </a:r>
                      <a:endParaRPr lang="fr-FR" sz="1400" b="1" i="0" u="none" strike="noStrike">
                        <a:solidFill>
                          <a:srgbClr val="000000"/>
                        </a:solidFill>
                        <a:effectLst/>
                        <a:latin typeface="Calibri" panose="020F0502020204030204" pitchFamily="34" charset="0"/>
                      </a:endParaRPr>
                    </a:p>
                  </a:txBody>
                  <a:tcPr marL="6245" marR="6245" marT="6245" marB="0" anchor="b"/>
                </a:tc>
                <a:tc>
                  <a:txBody>
                    <a:bodyPr/>
                    <a:lstStyle/>
                    <a:p>
                      <a:pPr algn="r" fontAlgn="b"/>
                      <a:r>
                        <a:rPr lang="fr-FR" sz="1400" u="none" strike="noStrike" dirty="0">
                          <a:effectLst/>
                        </a:rPr>
                        <a:t>110 959,50</a:t>
                      </a:r>
                      <a:endParaRPr lang="fr-FR" sz="1400" b="1" i="0" u="none" strike="noStrike" dirty="0">
                        <a:solidFill>
                          <a:srgbClr val="000000"/>
                        </a:solidFill>
                        <a:effectLst/>
                        <a:latin typeface="Calibri" panose="020F0502020204030204" pitchFamily="34" charset="0"/>
                      </a:endParaRPr>
                    </a:p>
                  </a:txBody>
                  <a:tcPr marL="6245" marR="6245" marT="6245" marB="0" anchor="b"/>
                </a:tc>
                <a:tc>
                  <a:txBody>
                    <a:bodyPr/>
                    <a:lstStyle/>
                    <a:p>
                      <a:pPr algn="r" fontAlgn="b"/>
                      <a:r>
                        <a:rPr lang="fr-FR" sz="1400" u="none" strike="noStrike" kern="1200" dirty="0">
                          <a:solidFill>
                            <a:schemeClr val="dk1"/>
                          </a:solidFill>
                          <a:effectLst/>
                          <a:latin typeface="+mn-lt"/>
                          <a:ea typeface="+mn-ea"/>
                          <a:cs typeface="+mn-cs"/>
                        </a:rPr>
                        <a:t>116 737,00</a:t>
                      </a:r>
                    </a:p>
                  </a:txBody>
                  <a:tcPr marL="6245" marR="6245" marT="6245" marB="0" anchor="b"/>
                </a:tc>
                <a:extLst>
                  <a:ext uri="{0D108BD9-81ED-4DB2-BD59-A6C34878D82A}">
                    <a16:rowId xmlns:a16="http://schemas.microsoft.com/office/drawing/2014/main" val="1964364644"/>
                  </a:ext>
                </a:extLst>
              </a:tr>
              <a:tr h="343179">
                <a:tc>
                  <a:txBody>
                    <a:bodyPr/>
                    <a:lstStyle/>
                    <a:p>
                      <a:pPr algn="l" fontAlgn="b"/>
                      <a:r>
                        <a:rPr lang="fr-FR" sz="1400" u="none" strike="noStrike">
                          <a:effectLst/>
                        </a:rPr>
                        <a:t>66</a:t>
                      </a:r>
                      <a:endParaRPr lang="fr-FR" sz="1400" b="1" i="0" u="none" strike="noStrike">
                        <a:solidFill>
                          <a:srgbClr val="000000"/>
                        </a:solidFill>
                        <a:effectLst/>
                        <a:latin typeface="Calibri" panose="020F0502020204030204" pitchFamily="34" charset="0"/>
                      </a:endParaRPr>
                    </a:p>
                  </a:txBody>
                  <a:tcPr marL="6245" marR="6245" marT="6245" marB="0" anchor="b"/>
                </a:tc>
                <a:tc>
                  <a:txBody>
                    <a:bodyPr/>
                    <a:lstStyle/>
                    <a:p>
                      <a:pPr algn="l" fontAlgn="b"/>
                      <a:r>
                        <a:rPr lang="fr-FR" sz="1400" u="none" strike="noStrike" dirty="0">
                          <a:effectLst/>
                        </a:rPr>
                        <a:t>Charges financières</a:t>
                      </a:r>
                      <a:endParaRPr lang="fr-FR" sz="1400" b="1" i="0" u="none" strike="noStrike" dirty="0">
                        <a:solidFill>
                          <a:srgbClr val="000000"/>
                        </a:solidFill>
                        <a:effectLst/>
                        <a:latin typeface="Calibri" panose="020F0502020204030204" pitchFamily="34" charset="0"/>
                      </a:endParaRPr>
                    </a:p>
                  </a:txBody>
                  <a:tcPr marL="6245" marR="6245" marT="6245" marB="0" anchor="b"/>
                </a:tc>
                <a:tc>
                  <a:txBody>
                    <a:bodyPr/>
                    <a:lstStyle/>
                    <a:p>
                      <a:pPr algn="r" fontAlgn="b"/>
                      <a:r>
                        <a:rPr lang="fr-FR" sz="1400" u="none" strike="noStrike" dirty="0">
                          <a:effectLst/>
                        </a:rPr>
                        <a:t>50 000,00</a:t>
                      </a:r>
                      <a:endParaRPr lang="fr-FR" sz="1400" b="1" i="0" u="none" strike="noStrike" dirty="0">
                        <a:solidFill>
                          <a:srgbClr val="000000"/>
                        </a:solidFill>
                        <a:effectLst/>
                        <a:latin typeface="Calibri" panose="020F0502020204030204" pitchFamily="34" charset="0"/>
                      </a:endParaRPr>
                    </a:p>
                  </a:txBody>
                  <a:tcPr marL="6245" marR="6245" marT="6245" marB="0" anchor="b"/>
                </a:tc>
                <a:tc>
                  <a:txBody>
                    <a:bodyPr/>
                    <a:lstStyle/>
                    <a:p>
                      <a:pPr algn="r" fontAlgn="b"/>
                      <a:r>
                        <a:rPr lang="fr-FR" sz="1400" u="none" strike="noStrike" kern="1200" dirty="0">
                          <a:solidFill>
                            <a:schemeClr val="dk1"/>
                          </a:solidFill>
                          <a:effectLst/>
                          <a:latin typeface="+mn-lt"/>
                          <a:ea typeface="+mn-ea"/>
                          <a:cs typeface="+mn-cs"/>
                        </a:rPr>
                        <a:t>35 000,00</a:t>
                      </a:r>
                    </a:p>
                  </a:txBody>
                  <a:tcPr marL="6245" marR="6245" marT="6245" marB="0" anchor="b"/>
                </a:tc>
                <a:extLst>
                  <a:ext uri="{0D108BD9-81ED-4DB2-BD59-A6C34878D82A}">
                    <a16:rowId xmlns:a16="http://schemas.microsoft.com/office/drawing/2014/main" val="3231938223"/>
                  </a:ext>
                </a:extLst>
              </a:tr>
              <a:tr h="343179">
                <a:tc>
                  <a:txBody>
                    <a:bodyPr/>
                    <a:lstStyle/>
                    <a:p>
                      <a:pPr algn="l" fontAlgn="b"/>
                      <a:r>
                        <a:rPr lang="fr-FR" sz="1400" u="none" strike="noStrike">
                          <a:effectLst/>
                        </a:rPr>
                        <a:t>67</a:t>
                      </a:r>
                      <a:endParaRPr lang="fr-FR" sz="1400" b="1" i="0" u="none" strike="noStrike">
                        <a:solidFill>
                          <a:srgbClr val="000000"/>
                        </a:solidFill>
                        <a:effectLst/>
                        <a:latin typeface="Calibri" panose="020F0502020204030204" pitchFamily="34" charset="0"/>
                      </a:endParaRPr>
                    </a:p>
                  </a:txBody>
                  <a:tcPr marL="6245" marR="6245" marT="6245" marB="0" anchor="b"/>
                </a:tc>
                <a:tc>
                  <a:txBody>
                    <a:bodyPr/>
                    <a:lstStyle/>
                    <a:p>
                      <a:pPr algn="l" fontAlgn="b"/>
                      <a:r>
                        <a:rPr lang="fr-FR" sz="1400" u="none" strike="noStrike">
                          <a:effectLst/>
                        </a:rPr>
                        <a:t>Charges spécifiques</a:t>
                      </a:r>
                      <a:endParaRPr lang="fr-FR" sz="1400" b="1" i="0" u="none" strike="noStrike">
                        <a:solidFill>
                          <a:srgbClr val="000000"/>
                        </a:solidFill>
                        <a:effectLst/>
                        <a:latin typeface="Calibri" panose="020F0502020204030204" pitchFamily="34" charset="0"/>
                      </a:endParaRPr>
                    </a:p>
                  </a:txBody>
                  <a:tcPr marL="6245" marR="6245" marT="6245" marB="0" anchor="b"/>
                </a:tc>
                <a:tc>
                  <a:txBody>
                    <a:bodyPr/>
                    <a:lstStyle/>
                    <a:p>
                      <a:pPr algn="r" fontAlgn="b"/>
                      <a:r>
                        <a:rPr lang="fr-FR" sz="1400" u="none" strike="noStrike" dirty="0">
                          <a:effectLst/>
                        </a:rPr>
                        <a:t>500,00</a:t>
                      </a:r>
                      <a:endParaRPr lang="fr-FR" sz="1400" b="1" i="0" u="none" strike="noStrike" dirty="0">
                        <a:solidFill>
                          <a:srgbClr val="000000"/>
                        </a:solidFill>
                        <a:effectLst/>
                        <a:latin typeface="Calibri" panose="020F0502020204030204" pitchFamily="34" charset="0"/>
                      </a:endParaRPr>
                    </a:p>
                  </a:txBody>
                  <a:tcPr marL="6245" marR="6245" marT="6245" marB="0" anchor="b"/>
                </a:tc>
                <a:tc>
                  <a:txBody>
                    <a:bodyPr/>
                    <a:lstStyle/>
                    <a:p>
                      <a:pPr algn="r" fontAlgn="b"/>
                      <a:r>
                        <a:rPr lang="fr-FR" sz="1400" u="none" strike="noStrike" kern="1200" dirty="0">
                          <a:solidFill>
                            <a:schemeClr val="dk1"/>
                          </a:solidFill>
                          <a:effectLst/>
                          <a:latin typeface="+mn-lt"/>
                          <a:ea typeface="+mn-ea"/>
                          <a:cs typeface="+mn-cs"/>
                        </a:rPr>
                        <a:t>500,00</a:t>
                      </a:r>
                    </a:p>
                  </a:txBody>
                  <a:tcPr marL="6245" marR="6245" marT="6245" marB="0" anchor="b"/>
                </a:tc>
                <a:extLst>
                  <a:ext uri="{0D108BD9-81ED-4DB2-BD59-A6C34878D82A}">
                    <a16:rowId xmlns:a16="http://schemas.microsoft.com/office/drawing/2014/main" val="2833950785"/>
                  </a:ext>
                </a:extLst>
              </a:tr>
              <a:tr h="343179">
                <a:tc>
                  <a:txBody>
                    <a:bodyPr/>
                    <a:lstStyle/>
                    <a:p>
                      <a:pPr algn="l" fontAlgn="b"/>
                      <a:r>
                        <a:rPr lang="fr-FR" sz="1400" u="none" strike="noStrike">
                          <a:effectLst/>
                        </a:rPr>
                        <a:t>68</a:t>
                      </a:r>
                      <a:endParaRPr lang="fr-FR" sz="1400" b="1" i="0" u="none" strike="noStrike">
                        <a:solidFill>
                          <a:srgbClr val="000000"/>
                        </a:solidFill>
                        <a:effectLst/>
                        <a:latin typeface="Calibri" panose="020F0502020204030204" pitchFamily="34" charset="0"/>
                      </a:endParaRPr>
                    </a:p>
                  </a:txBody>
                  <a:tcPr marL="6245" marR="6245" marT="6245" marB="0" anchor="b"/>
                </a:tc>
                <a:tc>
                  <a:txBody>
                    <a:bodyPr/>
                    <a:lstStyle/>
                    <a:p>
                      <a:pPr algn="l" fontAlgn="b"/>
                      <a:r>
                        <a:rPr lang="fr-FR" sz="1400" u="none" strike="noStrike" dirty="0">
                          <a:effectLst/>
                        </a:rPr>
                        <a:t>Dotations provisions semi-budgétaires</a:t>
                      </a:r>
                      <a:endParaRPr lang="fr-FR" sz="1400" b="1" i="0" u="none" strike="noStrike" dirty="0">
                        <a:solidFill>
                          <a:srgbClr val="000000"/>
                        </a:solidFill>
                        <a:effectLst/>
                        <a:latin typeface="Calibri" panose="020F0502020204030204" pitchFamily="34" charset="0"/>
                      </a:endParaRPr>
                    </a:p>
                  </a:txBody>
                  <a:tcPr marL="6245" marR="6245" marT="6245" marB="0" anchor="b"/>
                </a:tc>
                <a:tc>
                  <a:txBody>
                    <a:bodyPr/>
                    <a:lstStyle/>
                    <a:p>
                      <a:pPr algn="r" fontAlgn="b"/>
                      <a:r>
                        <a:rPr lang="fr-FR" sz="1400" u="none" strike="noStrike" dirty="0">
                          <a:effectLst/>
                        </a:rPr>
                        <a:t>61,50</a:t>
                      </a:r>
                      <a:endParaRPr lang="fr-FR" sz="1400" b="1" i="0" u="none" strike="noStrike" dirty="0">
                        <a:solidFill>
                          <a:srgbClr val="000000"/>
                        </a:solidFill>
                        <a:effectLst/>
                        <a:latin typeface="Calibri" panose="020F0502020204030204" pitchFamily="34" charset="0"/>
                      </a:endParaRPr>
                    </a:p>
                  </a:txBody>
                  <a:tcPr marL="6245" marR="6245" marT="6245" marB="0" anchor="b"/>
                </a:tc>
                <a:tc>
                  <a:txBody>
                    <a:bodyPr/>
                    <a:lstStyle/>
                    <a:p>
                      <a:pPr algn="r" fontAlgn="b"/>
                      <a:r>
                        <a:rPr lang="fr-FR" sz="1400" u="none" strike="noStrike" kern="1200" dirty="0">
                          <a:solidFill>
                            <a:schemeClr val="dk1"/>
                          </a:solidFill>
                          <a:effectLst/>
                          <a:latin typeface="+mn-lt"/>
                          <a:ea typeface="+mn-ea"/>
                          <a:cs typeface="+mn-cs"/>
                        </a:rPr>
                        <a:t>40,00</a:t>
                      </a:r>
                    </a:p>
                  </a:txBody>
                  <a:tcPr marL="6245" marR="6245" marT="6245" marB="0" anchor="b"/>
                </a:tc>
                <a:extLst>
                  <a:ext uri="{0D108BD9-81ED-4DB2-BD59-A6C34878D82A}">
                    <a16:rowId xmlns:a16="http://schemas.microsoft.com/office/drawing/2014/main" val="3201472703"/>
                  </a:ext>
                </a:extLst>
              </a:tr>
              <a:tr h="343179">
                <a:tc>
                  <a:txBody>
                    <a:bodyPr/>
                    <a:lstStyle/>
                    <a:p>
                      <a:pPr algn="l" fontAlgn="b"/>
                      <a:r>
                        <a:rPr lang="fr-FR" sz="1400" u="none" strike="noStrike">
                          <a:effectLst/>
                        </a:rPr>
                        <a:t>023</a:t>
                      </a:r>
                      <a:endParaRPr lang="fr-FR" sz="1400" b="1" i="0" u="none" strike="noStrike">
                        <a:solidFill>
                          <a:srgbClr val="000000"/>
                        </a:solidFill>
                        <a:effectLst/>
                        <a:latin typeface="Calibri" panose="020F0502020204030204" pitchFamily="34" charset="0"/>
                      </a:endParaRPr>
                    </a:p>
                  </a:txBody>
                  <a:tcPr marL="6245" marR="6245" marT="6245" marB="0" anchor="b"/>
                </a:tc>
                <a:tc>
                  <a:txBody>
                    <a:bodyPr/>
                    <a:lstStyle/>
                    <a:p>
                      <a:pPr algn="l" fontAlgn="b"/>
                      <a:r>
                        <a:rPr lang="fr-FR" sz="1400" u="none" strike="noStrike">
                          <a:effectLst/>
                        </a:rPr>
                        <a:t>Virement à la section d'investissement</a:t>
                      </a:r>
                      <a:endParaRPr lang="fr-FR" sz="1400" b="1" i="0" u="none" strike="noStrike">
                        <a:solidFill>
                          <a:srgbClr val="000000"/>
                        </a:solidFill>
                        <a:effectLst/>
                        <a:latin typeface="Calibri" panose="020F0502020204030204" pitchFamily="34" charset="0"/>
                      </a:endParaRPr>
                    </a:p>
                  </a:txBody>
                  <a:tcPr marL="6245" marR="6245" marT="6245" marB="0" anchor="b"/>
                </a:tc>
                <a:tc>
                  <a:txBody>
                    <a:bodyPr/>
                    <a:lstStyle/>
                    <a:p>
                      <a:pPr algn="r" fontAlgn="b"/>
                      <a:r>
                        <a:rPr lang="fr-FR" sz="1400" u="none" strike="noStrike" dirty="0">
                          <a:effectLst/>
                        </a:rPr>
                        <a:t>248 240,39</a:t>
                      </a:r>
                      <a:endParaRPr lang="fr-FR" sz="1400" b="1" i="0" u="none" strike="noStrike" dirty="0">
                        <a:solidFill>
                          <a:srgbClr val="000000"/>
                        </a:solidFill>
                        <a:effectLst/>
                        <a:latin typeface="Calibri" panose="020F0502020204030204" pitchFamily="34" charset="0"/>
                      </a:endParaRPr>
                    </a:p>
                  </a:txBody>
                  <a:tcPr marL="6245" marR="6245" marT="6245" marB="0" anchor="b"/>
                </a:tc>
                <a:tc>
                  <a:txBody>
                    <a:bodyPr/>
                    <a:lstStyle/>
                    <a:p>
                      <a:pPr algn="r" fontAlgn="b"/>
                      <a:r>
                        <a:rPr lang="fr-FR" sz="1400" u="none" strike="noStrike" kern="1200" dirty="0">
                          <a:solidFill>
                            <a:schemeClr val="dk1"/>
                          </a:solidFill>
                          <a:effectLst/>
                          <a:latin typeface="+mn-lt"/>
                          <a:ea typeface="+mn-ea"/>
                          <a:cs typeface="+mn-cs"/>
                        </a:rPr>
                        <a:t>533 124,07</a:t>
                      </a:r>
                    </a:p>
                  </a:txBody>
                  <a:tcPr marL="6245" marR="6245" marT="6245" marB="0" anchor="b"/>
                </a:tc>
                <a:extLst>
                  <a:ext uri="{0D108BD9-81ED-4DB2-BD59-A6C34878D82A}">
                    <a16:rowId xmlns:a16="http://schemas.microsoft.com/office/drawing/2014/main" val="3993259424"/>
                  </a:ext>
                </a:extLst>
              </a:tr>
              <a:tr h="577128">
                <a:tc>
                  <a:txBody>
                    <a:bodyPr/>
                    <a:lstStyle/>
                    <a:p>
                      <a:pPr algn="l" fontAlgn="b"/>
                      <a:r>
                        <a:rPr lang="fr-FR" sz="1400" u="none" strike="noStrike">
                          <a:effectLst/>
                        </a:rPr>
                        <a:t>042</a:t>
                      </a:r>
                      <a:endParaRPr lang="fr-FR" sz="1400" b="1" i="0" u="none" strike="noStrike">
                        <a:solidFill>
                          <a:srgbClr val="000000"/>
                        </a:solidFill>
                        <a:effectLst/>
                        <a:latin typeface="Calibri" panose="020F0502020204030204" pitchFamily="34" charset="0"/>
                      </a:endParaRPr>
                    </a:p>
                  </a:txBody>
                  <a:tcPr marL="6245" marR="6245" marT="6245" marB="0" anchor="b"/>
                </a:tc>
                <a:tc>
                  <a:txBody>
                    <a:bodyPr/>
                    <a:lstStyle/>
                    <a:p>
                      <a:pPr algn="l" fontAlgn="b"/>
                      <a:r>
                        <a:rPr lang="fr-FR" sz="1400" u="none" strike="noStrike" dirty="0">
                          <a:effectLst/>
                        </a:rPr>
                        <a:t>Opérations d’ordre de transfert entre sections</a:t>
                      </a:r>
                      <a:endParaRPr lang="fr-FR" sz="1400" b="1" i="0" u="none" strike="noStrike" dirty="0">
                        <a:solidFill>
                          <a:srgbClr val="000000"/>
                        </a:solidFill>
                        <a:effectLst/>
                        <a:latin typeface="Calibri" panose="020F0502020204030204" pitchFamily="34" charset="0"/>
                      </a:endParaRPr>
                    </a:p>
                  </a:txBody>
                  <a:tcPr marL="6245" marR="6245" marT="6245" marB="0" anchor="b"/>
                </a:tc>
                <a:tc>
                  <a:txBody>
                    <a:bodyPr/>
                    <a:lstStyle/>
                    <a:p>
                      <a:pPr algn="r" fontAlgn="b"/>
                      <a:r>
                        <a:rPr lang="fr-FR" sz="1400" u="none" strike="noStrike" dirty="0">
                          <a:effectLst/>
                        </a:rPr>
                        <a:t>8 728,60</a:t>
                      </a:r>
                      <a:endParaRPr lang="fr-FR" sz="1400" b="1" i="0" u="none" strike="noStrike" dirty="0">
                        <a:solidFill>
                          <a:srgbClr val="000000"/>
                        </a:solidFill>
                        <a:effectLst/>
                        <a:latin typeface="Calibri" panose="020F0502020204030204" pitchFamily="34" charset="0"/>
                      </a:endParaRPr>
                    </a:p>
                  </a:txBody>
                  <a:tcPr marL="6245" marR="6245" marT="6245" marB="0" anchor="b"/>
                </a:tc>
                <a:tc>
                  <a:txBody>
                    <a:bodyPr/>
                    <a:lstStyle/>
                    <a:p>
                      <a:pPr algn="r" fontAlgn="b"/>
                      <a:r>
                        <a:rPr lang="fr-FR" sz="1400" u="none" strike="noStrike" kern="1200" dirty="0">
                          <a:solidFill>
                            <a:schemeClr val="dk1"/>
                          </a:solidFill>
                          <a:effectLst/>
                          <a:latin typeface="+mn-lt"/>
                          <a:ea typeface="+mn-ea"/>
                          <a:cs typeface="+mn-cs"/>
                        </a:rPr>
                        <a:t>9 152,00</a:t>
                      </a:r>
                    </a:p>
                  </a:txBody>
                  <a:tcPr marL="6245" marR="6245" marT="6245" marB="0" anchor="b"/>
                </a:tc>
                <a:extLst>
                  <a:ext uri="{0D108BD9-81ED-4DB2-BD59-A6C34878D82A}">
                    <a16:rowId xmlns:a16="http://schemas.microsoft.com/office/drawing/2014/main" val="1030675331"/>
                  </a:ext>
                </a:extLst>
              </a:tr>
              <a:tr h="343179">
                <a:tc>
                  <a:txBody>
                    <a:bodyPr/>
                    <a:lstStyle/>
                    <a:p>
                      <a:pPr algn="l" fontAlgn="b"/>
                      <a:r>
                        <a:rPr lang="fr-FR" sz="1400" u="none" strike="noStrike">
                          <a:effectLst/>
                        </a:rPr>
                        <a:t> </a:t>
                      </a:r>
                      <a:endParaRPr lang="fr-FR" sz="1400" b="0" i="0" u="none" strike="noStrike">
                        <a:solidFill>
                          <a:srgbClr val="000000"/>
                        </a:solidFill>
                        <a:effectLst/>
                        <a:latin typeface="Calibri" panose="020F0502020204030204" pitchFamily="34" charset="0"/>
                      </a:endParaRPr>
                    </a:p>
                  </a:txBody>
                  <a:tcPr marL="6245" marR="6245" marT="6245" marB="0" anchor="b"/>
                </a:tc>
                <a:tc>
                  <a:txBody>
                    <a:bodyPr/>
                    <a:lstStyle/>
                    <a:p>
                      <a:pPr algn="l" fontAlgn="b"/>
                      <a:r>
                        <a:rPr lang="fr-FR" sz="1400" u="none" strike="noStrike">
                          <a:effectLst/>
                        </a:rPr>
                        <a:t> </a:t>
                      </a:r>
                      <a:endParaRPr lang="fr-FR" sz="1400" b="0" i="0" u="none" strike="noStrike">
                        <a:solidFill>
                          <a:srgbClr val="000000"/>
                        </a:solidFill>
                        <a:effectLst/>
                        <a:latin typeface="Calibri" panose="020F0502020204030204" pitchFamily="34" charset="0"/>
                      </a:endParaRPr>
                    </a:p>
                  </a:txBody>
                  <a:tcPr marL="6245" marR="6245" marT="6245" marB="0" anchor="b"/>
                </a:tc>
                <a:tc>
                  <a:txBody>
                    <a:bodyPr/>
                    <a:lstStyle/>
                    <a:p>
                      <a:pPr algn="l" fontAlgn="b"/>
                      <a:r>
                        <a:rPr lang="fr-FR" sz="1400" u="none" strike="noStrike">
                          <a:effectLst/>
                        </a:rPr>
                        <a:t> </a:t>
                      </a:r>
                      <a:endParaRPr lang="fr-FR" sz="1400" b="0" i="0" u="none" strike="noStrike">
                        <a:solidFill>
                          <a:srgbClr val="FF0000"/>
                        </a:solidFill>
                        <a:effectLst/>
                        <a:latin typeface="Calibri" panose="020F0502020204030204" pitchFamily="34" charset="0"/>
                      </a:endParaRPr>
                    </a:p>
                  </a:txBody>
                  <a:tcPr marL="6245" marR="6245" marT="6245" marB="0" anchor="b"/>
                </a:tc>
                <a:tc>
                  <a:txBody>
                    <a:bodyPr/>
                    <a:lstStyle/>
                    <a:p>
                      <a:pPr algn="l" fontAlgn="b"/>
                      <a:r>
                        <a:rPr lang="fr-FR" sz="1400" u="none" strike="noStrike" dirty="0">
                          <a:effectLst/>
                        </a:rPr>
                        <a:t> </a:t>
                      </a:r>
                      <a:endParaRPr lang="fr-FR" sz="1400" b="0" i="0" u="none" strike="noStrike" dirty="0">
                        <a:solidFill>
                          <a:srgbClr val="000000"/>
                        </a:solidFill>
                        <a:effectLst/>
                        <a:latin typeface="Calibri" panose="020F0502020204030204" pitchFamily="34" charset="0"/>
                      </a:endParaRPr>
                    </a:p>
                  </a:txBody>
                  <a:tcPr marL="6245" marR="6245" marT="6245" marB="0" anchor="b"/>
                </a:tc>
                <a:extLst>
                  <a:ext uri="{0D108BD9-81ED-4DB2-BD59-A6C34878D82A}">
                    <a16:rowId xmlns:a16="http://schemas.microsoft.com/office/drawing/2014/main" val="1289246587"/>
                  </a:ext>
                </a:extLst>
              </a:tr>
              <a:tr h="343179">
                <a:tc>
                  <a:txBody>
                    <a:bodyPr/>
                    <a:lstStyle/>
                    <a:p>
                      <a:pPr algn="r" fontAlgn="b"/>
                      <a:r>
                        <a:rPr lang="fr-FR" sz="1400" u="none" strike="noStrike">
                          <a:effectLst/>
                        </a:rPr>
                        <a:t> </a:t>
                      </a:r>
                      <a:endParaRPr lang="fr-FR" sz="1400" b="1" i="0" u="none" strike="noStrike">
                        <a:solidFill>
                          <a:srgbClr val="000000"/>
                        </a:solidFill>
                        <a:effectLst/>
                        <a:latin typeface="Calibri" panose="020F0502020204030204" pitchFamily="34" charset="0"/>
                      </a:endParaRPr>
                    </a:p>
                  </a:txBody>
                  <a:tcPr marL="6245" marR="6245" marT="6245" marB="0" anchor="b"/>
                </a:tc>
                <a:tc>
                  <a:txBody>
                    <a:bodyPr/>
                    <a:lstStyle/>
                    <a:p>
                      <a:pPr algn="r" fontAlgn="b"/>
                      <a:r>
                        <a:rPr lang="fr-FR" sz="1400" u="none" strike="noStrike">
                          <a:effectLst/>
                        </a:rPr>
                        <a:t>Total Général</a:t>
                      </a:r>
                      <a:endParaRPr lang="fr-FR" sz="1400" b="1" i="0" u="none" strike="noStrike">
                        <a:solidFill>
                          <a:srgbClr val="000000"/>
                        </a:solidFill>
                        <a:effectLst/>
                        <a:latin typeface="Calibri" panose="020F0502020204030204" pitchFamily="34" charset="0"/>
                      </a:endParaRPr>
                    </a:p>
                  </a:txBody>
                  <a:tcPr marL="6245" marR="6245" marT="6245" marB="0" anchor="b"/>
                </a:tc>
                <a:tc>
                  <a:txBody>
                    <a:bodyPr/>
                    <a:lstStyle/>
                    <a:p>
                      <a:pPr algn="r" fontAlgn="b"/>
                      <a:r>
                        <a:rPr lang="fr-FR" sz="1400" u="none" strike="noStrike" dirty="0">
                          <a:effectLst/>
                        </a:rPr>
                        <a:t>1 182 713,18</a:t>
                      </a:r>
                      <a:endParaRPr lang="fr-FR" sz="1400" b="1" i="0" u="none" strike="noStrike" dirty="0">
                        <a:solidFill>
                          <a:srgbClr val="000000"/>
                        </a:solidFill>
                        <a:effectLst/>
                        <a:latin typeface="Calibri" panose="020F0502020204030204" pitchFamily="34" charset="0"/>
                      </a:endParaRPr>
                    </a:p>
                  </a:txBody>
                  <a:tcPr marL="6375" marR="6375" marT="6375" marB="0" anchor="b"/>
                </a:tc>
                <a:tc>
                  <a:txBody>
                    <a:bodyPr/>
                    <a:lstStyle/>
                    <a:p>
                      <a:pPr algn="r" fontAlgn="b"/>
                      <a:r>
                        <a:rPr lang="fr-FR" sz="1400" u="none" strike="noStrike" kern="1200" dirty="0">
                          <a:solidFill>
                            <a:schemeClr val="dk1"/>
                          </a:solidFill>
                          <a:effectLst/>
                          <a:latin typeface="+mn-lt"/>
                          <a:ea typeface="+mn-ea"/>
                          <a:cs typeface="+mn-cs"/>
                        </a:rPr>
                        <a:t>1 352 628,07</a:t>
                      </a:r>
                    </a:p>
                  </a:txBody>
                  <a:tcPr marL="6375" marR="6375" marT="6375" marB="0" anchor="b"/>
                </a:tc>
                <a:extLst>
                  <a:ext uri="{0D108BD9-81ED-4DB2-BD59-A6C34878D82A}">
                    <a16:rowId xmlns:a16="http://schemas.microsoft.com/office/drawing/2014/main" val="3180297423"/>
                  </a:ext>
                </a:extLst>
              </a:tr>
            </a:tbl>
          </a:graphicData>
        </a:graphic>
      </p:graphicFrame>
      <p:sp>
        <p:nvSpPr>
          <p:cNvPr id="8" name="Espace réservé du texte 3">
            <a:extLst>
              <a:ext uri="{FF2B5EF4-FFF2-40B4-BE49-F238E27FC236}">
                <a16:creationId xmlns:a16="http://schemas.microsoft.com/office/drawing/2014/main" id="{253A12EE-C453-247F-C625-880EEAC051DE}"/>
              </a:ext>
            </a:extLst>
          </p:cNvPr>
          <p:cNvSpPr txBox="1">
            <a:spLocks/>
          </p:cNvSpPr>
          <p:nvPr/>
        </p:nvSpPr>
        <p:spPr>
          <a:xfrm>
            <a:off x="313038" y="1441623"/>
            <a:ext cx="4662615" cy="5231026"/>
          </a:xfrm>
          <a:prstGeom prst="rect">
            <a:avLst/>
          </a:prstGeom>
        </p:spPr>
        <p:txBody>
          <a:bodyPr vert="horz" lIns="91440" tIns="45720" rIns="91440" bIns="45720" rtlCol="0">
            <a:normAutofit lnSpcReduction="10000"/>
          </a:bodyPr>
          <a:lstStyle>
            <a:lvl1pPr marL="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lumMod val="75000"/>
                    <a:lumOff val="25000"/>
                  </a:schemeClr>
                </a:solidFill>
                <a:latin typeface="+mn-lt"/>
                <a:ea typeface="+mn-ea"/>
                <a:cs typeface="+mn-cs"/>
              </a:defRPr>
            </a:lvl1pPr>
            <a:lvl2pPr marL="457063"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lumMod val="75000"/>
                    <a:lumOff val="25000"/>
                  </a:schemeClr>
                </a:solidFill>
                <a:latin typeface="+mn-lt"/>
                <a:ea typeface="+mn-ea"/>
                <a:cs typeface="+mn-cs"/>
              </a:defRPr>
            </a:lvl2pPr>
            <a:lvl3pPr marL="914126" indent="0" algn="l" defTabSz="457200" rtl="0" eaLnBrk="1" latinLnBrk="0" hangingPunct="1">
              <a:spcBef>
                <a:spcPts val="1000"/>
              </a:spcBef>
              <a:spcAft>
                <a:spcPts val="0"/>
              </a:spcAft>
              <a:buClr>
                <a:schemeClr val="accent1"/>
              </a:buClr>
              <a:buSzPct val="80000"/>
              <a:buFont typeface="Wingdings 3" charset="2"/>
              <a:buNone/>
              <a:defRPr sz="1200" kern="1200">
                <a:solidFill>
                  <a:schemeClr val="tx1">
                    <a:lumMod val="75000"/>
                    <a:lumOff val="25000"/>
                  </a:schemeClr>
                </a:solidFill>
                <a:latin typeface="+mn-lt"/>
                <a:ea typeface="+mn-ea"/>
                <a:cs typeface="+mn-cs"/>
              </a:defRPr>
            </a:lvl3pPr>
            <a:lvl4pPr marL="1371189" indent="0" algn="l" defTabSz="457200" rtl="0" eaLnBrk="1" latinLnBrk="0" hangingPunct="1">
              <a:spcBef>
                <a:spcPts val="1000"/>
              </a:spcBef>
              <a:spcAft>
                <a:spcPts val="0"/>
              </a:spcAft>
              <a:buClr>
                <a:schemeClr val="accent1"/>
              </a:buClr>
              <a:buSzPct val="80000"/>
              <a:buFont typeface="Wingdings 3" charset="2"/>
              <a:buNone/>
              <a:defRPr sz="1000" kern="1200">
                <a:solidFill>
                  <a:schemeClr val="tx1">
                    <a:lumMod val="75000"/>
                    <a:lumOff val="25000"/>
                  </a:schemeClr>
                </a:solidFill>
                <a:latin typeface="+mn-lt"/>
                <a:ea typeface="+mn-ea"/>
                <a:cs typeface="+mn-cs"/>
              </a:defRPr>
            </a:lvl4pPr>
            <a:lvl5pPr marL="1828251" indent="0" algn="l" defTabSz="457200" rtl="0" eaLnBrk="1" latinLnBrk="0" hangingPunct="1">
              <a:spcBef>
                <a:spcPts val="1000"/>
              </a:spcBef>
              <a:spcAft>
                <a:spcPts val="0"/>
              </a:spcAft>
              <a:buClr>
                <a:schemeClr val="accent1"/>
              </a:buClr>
              <a:buSzPct val="80000"/>
              <a:buFont typeface="Wingdings 3" charset="2"/>
              <a:buNone/>
              <a:defRPr sz="1000" kern="1200">
                <a:solidFill>
                  <a:schemeClr val="tx1">
                    <a:lumMod val="75000"/>
                    <a:lumOff val="25000"/>
                  </a:schemeClr>
                </a:solidFill>
                <a:latin typeface="+mn-lt"/>
                <a:ea typeface="+mn-ea"/>
                <a:cs typeface="+mn-cs"/>
              </a:defRPr>
            </a:lvl5pPr>
            <a:lvl6pPr marL="2285314" indent="0" algn="l" defTabSz="457200" rtl="0" eaLnBrk="1" latinLnBrk="0" hangingPunct="1">
              <a:spcBef>
                <a:spcPts val="1000"/>
              </a:spcBef>
              <a:spcAft>
                <a:spcPts val="0"/>
              </a:spcAft>
              <a:buClr>
                <a:schemeClr val="accent1"/>
              </a:buClr>
              <a:buSzPct val="80000"/>
              <a:buFont typeface="Wingdings 3" charset="2"/>
              <a:buNone/>
              <a:defRPr sz="1000" kern="1200">
                <a:solidFill>
                  <a:schemeClr val="tx1">
                    <a:lumMod val="75000"/>
                    <a:lumOff val="25000"/>
                  </a:schemeClr>
                </a:solidFill>
                <a:latin typeface="+mn-lt"/>
                <a:ea typeface="+mn-ea"/>
                <a:cs typeface="+mn-cs"/>
              </a:defRPr>
            </a:lvl6pPr>
            <a:lvl7pPr marL="2742377" indent="0" algn="l" defTabSz="457200" rtl="0" eaLnBrk="1" latinLnBrk="0" hangingPunct="1">
              <a:spcBef>
                <a:spcPts val="1000"/>
              </a:spcBef>
              <a:spcAft>
                <a:spcPts val="0"/>
              </a:spcAft>
              <a:buClr>
                <a:schemeClr val="accent1"/>
              </a:buClr>
              <a:buSzPct val="80000"/>
              <a:buFont typeface="Wingdings 3" charset="2"/>
              <a:buNone/>
              <a:defRPr sz="1000" kern="1200">
                <a:solidFill>
                  <a:schemeClr val="tx1">
                    <a:lumMod val="75000"/>
                    <a:lumOff val="25000"/>
                  </a:schemeClr>
                </a:solidFill>
                <a:latin typeface="+mn-lt"/>
                <a:ea typeface="+mn-ea"/>
                <a:cs typeface="+mn-cs"/>
              </a:defRPr>
            </a:lvl7pPr>
            <a:lvl8pPr marL="3199440" indent="0" algn="l" defTabSz="457200" rtl="0" eaLnBrk="1" latinLnBrk="0" hangingPunct="1">
              <a:spcBef>
                <a:spcPts val="1000"/>
              </a:spcBef>
              <a:spcAft>
                <a:spcPts val="0"/>
              </a:spcAft>
              <a:buClr>
                <a:schemeClr val="accent1"/>
              </a:buClr>
              <a:buSzPct val="80000"/>
              <a:buFont typeface="Wingdings 3" charset="2"/>
              <a:buNone/>
              <a:defRPr sz="1000" kern="1200">
                <a:solidFill>
                  <a:schemeClr val="tx1">
                    <a:lumMod val="75000"/>
                    <a:lumOff val="25000"/>
                  </a:schemeClr>
                </a:solidFill>
                <a:latin typeface="+mn-lt"/>
                <a:ea typeface="+mn-ea"/>
                <a:cs typeface="+mn-cs"/>
              </a:defRPr>
            </a:lvl8pPr>
            <a:lvl9pPr marL="3656503" indent="0" algn="l" defTabSz="457200" rtl="0" eaLnBrk="1" latinLnBrk="0" hangingPunct="1">
              <a:spcBef>
                <a:spcPts val="1000"/>
              </a:spcBef>
              <a:spcAft>
                <a:spcPts val="0"/>
              </a:spcAft>
              <a:buClr>
                <a:schemeClr val="accent1"/>
              </a:buClr>
              <a:buSzPct val="80000"/>
              <a:buFont typeface="Wingdings 3" charset="2"/>
              <a:buNone/>
              <a:defRPr sz="1000" kern="1200">
                <a:solidFill>
                  <a:schemeClr val="tx1">
                    <a:lumMod val="75000"/>
                    <a:lumOff val="25000"/>
                  </a:schemeClr>
                </a:solidFill>
                <a:latin typeface="+mn-lt"/>
                <a:ea typeface="+mn-ea"/>
                <a:cs typeface="+mn-cs"/>
              </a:defRPr>
            </a:lvl9pPr>
          </a:lstStyle>
          <a:p>
            <a:r>
              <a:rPr lang="fr-FR" dirty="0"/>
              <a:t>Objectif limiter au maximum l’augmentation des dépenses tout en tenant compte des obligations communales : des choix ont été nécessaires.</a:t>
            </a:r>
          </a:p>
          <a:p>
            <a:r>
              <a:rPr lang="fr-FR" dirty="0"/>
              <a:t>Attention le BP 2025 en fin d’année intègre les Décisions Modificatives liées à la vente du 40 rue de Blois et sont parfois éloignés du réalisé</a:t>
            </a:r>
          </a:p>
          <a:p>
            <a:pPr marL="285750" indent="-285750">
              <a:buFont typeface="Arial" panose="020B0604020202020204" pitchFamily="34" charset="0"/>
              <a:buChar char="•"/>
            </a:pPr>
            <a:r>
              <a:rPr lang="fr-FR" dirty="0"/>
              <a:t>011 : +0,7% par rapport au BP 2025 initial (inflation). Les choix 2025 ont été prolongés du fait des incertitudes sur les recettes (fiscales et dotations)</a:t>
            </a:r>
          </a:p>
          <a:p>
            <a:pPr marL="285750" indent="-285750">
              <a:buFont typeface="Arial" panose="020B0604020202020204" pitchFamily="34" charset="0"/>
              <a:buChar char="•"/>
            </a:pPr>
            <a:r>
              <a:rPr lang="fr-FR" dirty="0"/>
              <a:t>012: -1% par rapport au BP initial 2025: Augmentation de la cotisation patronale CNRACL +3 pts mais suppression de l’obligation d’avoir le financement pour le poste en disponibilité</a:t>
            </a:r>
          </a:p>
          <a:p>
            <a:pPr marL="285750" indent="-285750">
              <a:buFont typeface="Arial" panose="020B0604020202020204" pitchFamily="34" charset="0"/>
              <a:buChar char="•"/>
            </a:pPr>
            <a:r>
              <a:rPr lang="fr-FR" dirty="0"/>
              <a:t>65 : +5,5% Contribution exceptionnelle au SDIS +7000€ ; Indemnités prévues pour 4 adjoints ; Subventions aux associations: 300€ pour animation culturelle aux amis de la Bibliothèque (Convention). Pas de demandes autres à ce jour.</a:t>
            </a:r>
          </a:p>
          <a:p>
            <a:pPr marL="285750" indent="-285750">
              <a:buFont typeface="Arial" panose="020B0604020202020204" pitchFamily="34" charset="0"/>
              <a:buChar char="•"/>
            </a:pPr>
            <a:r>
              <a:rPr lang="fr-FR" dirty="0"/>
              <a:t>66 : -30% Baisse du taux du Livret A donc baisse du taux de l’emprunt de la rue d’Enfer. Fin du Prêt pour le parking de l’église</a:t>
            </a:r>
          </a:p>
          <a:p>
            <a:endParaRPr lang="fr-FR" dirty="0"/>
          </a:p>
        </p:txBody>
      </p:sp>
    </p:spTree>
    <p:extLst>
      <p:ext uri="{BB962C8B-B14F-4D97-AF65-F5344CB8AC3E}">
        <p14:creationId xmlns:p14="http://schemas.microsoft.com/office/powerpoint/2010/main" val="19393019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518755-C13C-9B5D-F71D-42B6FF931A01}"/>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795E506D-F0E8-7C7C-3469-CF117805FC6E}"/>
              </a:ext>
            </a:extLst>
          </p:cNvPr>
          <p:cNvSpPr>
            <a:spLocks noGrp="1"/>
          </p:cNvSpPr>
          <p:nvPr>
            <p:ph type="title"/>
          </p:nvPr>
        </p:nvSpPr>
        <p:spPr>
          <a:xfrm>
            <a:off x="906384" y="444842"/>
            <a:ext cx="8525939" cy="882367"/>
          </a:xfrm>
        </p:spPr>
        <p:txBody>
          <a:bodyPr/>
          <a:lstStyle/>
          <a:p>
            <a:r>
              <a:rPr lang="fr-FR" dirty="0"/>
              <a:t>Budget Primitif 2026 – Dépenses d’investissement</a:t>
            </a:r>
          </a:p>
        </p:txBody>
      </p:sp>
      <p:graphicFrame>
        <p:nvGraphicFramePr>
          <p:cNvPr id="6" name="Espace réservé du contenu 5">
            <a:extLst>
              <a:ext uri="{FF2B5EF4-FFF2-40B4-BE49-F238E27FC236}">
                <a16:creationId xmlns:a16="http://schemas.microsoft.com/office/drawing/2014/main" id="{79C264E2-DDBD-677B-C29F-5C8B4476A9E0}"/>
              </a:ext>
            </a:extLst>
          </p:cNvPr>
          <p:cNvGraphicFramePr>
            <a:graphicFrameLocks noGrp="1"/>
          </p:cNvGraphicFramePr>
          <p:nvPr>
            <p:ph idx="1"/>
            <p:extLst>
              <p:ext uri="{D42A27DB-BD31-4B8C-83A1-F6EECF244321}">
                <p14:modId xmlns:p14="http://schemas.microsoft.com/office/powerpoint/2010/main" val="861935183"/>
              </p:ext>
            </p:extLst>
          </p:nvPr>
        </p:nvGraphicFramePr>
        <p:xfrm>
          <a:off x="5140412" y="1466253"/>
          <a:ext cx="6631460" cy="4934464"/>
        </p:xfrm>
        <a:graphic>
          <a:graphicData uri="http://schemas.openxmlformats.org/drawingml/2006/table">
            <a:tbl>
              <a:tblPr>
                <a:tableStyleId>{5C22544A-7EE6-4342-B048-85BDC9FD1C3A}</a:tableStyleId>
              </a:tblPr>
              <a:tblGrid>
                <a:gridCol w="718469">
                  <a:extLst>
                    <a:ext uri="{9D8B030D-6E8A-4147-A177-3AD203B41FA5}">
                      <a16:colId xmlns:a16="http://schemas.microsoft.com/office/drawing/2014/main" val="3306078089"/>
                    </a:ext>
                  </a:extLst>
                </a:gridCol>
                <a:gridCol w="2588513">
                  <a:extLst>
                    <a:ext uri="{9D8B030D-6E8A-4147-A177-3AD203B41FA5}">
                      <a16:colId xmlns:a16="http://schemas.microsoft.com/office/drawing/2014/main" val="743306033"/>
                    </a:ext>
                  </a:extLst>
                </a:gridCol>
                <a:gridCol w="157475">
                  <a:extLst>
                    <a:ext uri="{9D8B030D-6E8A-4147-A177-3AD203B41FA5}">
                      <a16:colId xmlns:a16="http://schemas.microsoft.com/office/drawing/2014/main" val="2432296461"/>
                    </a:ext>
                  </a:extLst>
                </a:gridCol>
                <a:gridCol w="1152898">
                  <a:extLst>
                    <a:ext uri="{9D8B030D-6E8A-4147-A177-3AD203B41FA5}">
                      <a16:colId xmlns:a16="http://schemas.microsoft.com/office/drawing/2014/main" val="3406346355"/>
                    </a:ext>
                  </a:extLst>
                </a:gridCol>
                <a:gridCol w="1015435">
                  <a:extLst>
                    <a:ext uri="{9D8B030D-6E8A-4147-A177-3AD203B41FA5}">
                      <a16:colId xmlns:a16="http://schemas.microsoft.com/office/drawing/2014/main" val="4121176848"/>
                    </a:ext>
                  </a:extLst>
                </a:gridCol>
                <a:gridCol w="998670">
                  <a:extLst>
                    <a:ext uri="{9D8B030D-6E8A-4147-A177-3AD203B41FA5}">
                      <a16:colId xmlns:a16="http://schemas.microsoft.com/office/drawing/2014/main" val="3902701522"/>
                    </a:ext>
                  </a:extLst>
                </a:gridCol>
              </a:tblGrid>
              <a:tr h="447607">
                <a:tc>
                  <a:txBody>
                    <a:bodyPr/>
                    <a:lstStyle/>
                    <a:p>
                      <a:pPr algn="ctr" fontAlgn="b"/>
                      <a:r>
                        <a:rPr lang="fr-FR" sz="1100" b="1" i="1" u="none" strike="noStrike" dirty="0">
                          <a:solidFill>
                            <a:srgbClr val="000000"/>
                          </a:solidFill>
                          <a:effectLst/>
                          <a:latin typeface="Calibri" panose="020F0502020204030204" pitchFamily="34" charset="0"/>
                        </a:rPr>
                        <a:t>Chap./Opé.</a:t>
                      </a:r>
                    </a:p>
                  </a:txBody>
                  <a:tcPr marL="9525" marR="9525" marT="9525" marB="0" anchor="b"/>
                </a:tc>
                <a:tc>
                  <a:txBody>
                    <a:bodyPr/>
                    <a:lstStyle/>
                    <a:p>
                      <a:pPr algn="ctr" fontAlgn="b"/>
                      <a:r>
                        <a:rPr lang="fr-FR" sz="1100" b="1" i="1" u="none" strike="noStrike">
                          <a:solidFill>
                            <a:srgbClr val="000000"/>
                          </a:solidFill>
                          <a:effectLst/>
                          <a:latin typeface="Calibri" panose="020F0502020204030204" pitchFamily="34" charset="0"/>
                        </a:rPr>
                        <a:t>Désignation</a:t>
                      </a:r>
                    </a:p>
                  </a:txBody>
                  <a:tcPr marL="9525" marR="9525" marT="9525" marB="0" anchor="b"/>
                </a:tc>
                <a:tc>
                  <a:txBody>
                    <a:bodyPr/>
                    <a:lstStyle/>
                    <a:p>
                      <a:pPr algn="ctr" fontAlgn="b"/>
                      <a:endParaRPr lang="fr-FR" sz="1100" b="1" i="1"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fr-FR" sz="1100" b="1" i="1" u="none" strike="noStrike" dirty="0">
                          <a:solidFill>
                            <a:srgbClr val="000000"/>
                          </a:solidFill>
                          <a:effectLst/>
                          <a:latin typeface="Calibri" panose="020F0502020204030204" pitchFamily="34" charset="0"/>
                        </a:rPr>
                        <a:t>Report 2025</a:t>
                      </a:r>
                    </a:p>
                  </a:txBody>
                  <a:tcPr marL="9525" marR="9525" marT="9525" marB="0" anchor="b"/>
                </a:tc>
                <a:tc>
                  <a:txBody>
                    <a:bodyPr/>
                    <a:lstStyle/>
                    <a:p>
                      <a:pPr algn="ctr" fontAlgn="b"/>
                      <a:r>
                        <a:rPr lang="fr-FR" sz="1100" b="1" i="1" u="none" strike="noStrike" dirty="0">
                          <a:solidFill>
                            <a:srgbClr val="000000"/>
                          </a:solidFill>
                          <a:effectLst/>
                          <a:latin typeface="Calibri" panose="020F0502020204030204" pitchFamily="34" charset="0"/>
                        </a:rPr>
                        <a:t>Proposition 2026</a:t>
                      </a:r>
                    </a:p>
                  </a:txBody>
                  <a:tcPr marL="9525" marR="9525" marT="9525" marB="0" anchor="b"/>
                </a:tc>
                <a:tc>
                  <a:txBody>
                    <a:bodyPr/>
                    <a:lstStyle/>
                    <a:p>
                      <a:pPr algn="ctr" fontAlgn="b"/>
                      <a:r>
                        <a:rPr lang="fr-FR" sz="1100" b="1" i="1" u="none" strike="noStrike" dirty="0">
                          <a:solidFill>
                            <a:srgbClr val="000000"/>
                          </a:solidFill>
                          <a:effectLst/>
                          <a:latin typeface="Calibri" panose="020F0502020204030204" pitchFamily="34" charset="0"/>
                        </a:rPr>
                        <a:t>Total Budget 2026</a:t>
                      </a:r>
                    </a:p>
                  </a:txBody>
                  <a:tcPr marL="9525" marR="9525" marT="9525" marB="0" anchor="b"/>
                </a:tc>
                <a:extLst>
                  <a:ext uri="{0D108BD9-81ED-4DB2-BD59-A6C34878D82A}">
                    <a16:rowId xmlns:a16="http://schemas.microsoft.com/office/drawing/2014/main" val="1570431658"/>
                  </a:ext>
                </a:extLst>
              </a:tr>
              <a:tr h="192957">
                <a:tc>
                  <a:txBody>
                    <a:bodyPr/>
                    <a:lstStyle/>
                    <a:p>
                      <a:pPr algn="l" fontAlgn="b"/>
                      <a:r>
                        <a:rPr lang="fr-FR" sz="1100" b="1" i="0" u="none" strike="noStrike" dirty="0">
                          <a:solidFill>
                            <a:srgbClr val="000000"/>
                          </a:solidFill>
                          <a:effectLst/>
                          <a:latin typeface="Calibri" panose="020F0502020204030204" pitchFamily="34" charset="0"/>
                        </a:rPr>
                        <a:t>40</a:t>
                      </a:r>
                    </a:p>
                  </a:txBody>
                  <a:tcPr marL="9525" marR="9525" marT="9525" marB="0" anchor="b"/>
                </a:tc>
                <a:tc>
                  <a:txBody>
                    <a:bodyPr/>
                    <a:lstStyle/>
                    <a:p>
                      <a:pPr algn="l" fontAlgn="b"/>
                      <a:r>
                        <a:rPr lang="fr-FR" sz="1100" b="1" i="0" u="none" strike="noStrike" dirty="0">
                          <a:solidFill>
                            <a:srgbClr val="000000"/>
                          </a:solidFill>
                          <a:effectLst/>
                          <a:latin typeface="Calibri" panose="020F0502020204030204" pitchFamily="34" charset="0"/>
                        </a:rPr>
                        <a:t>Opérations d'ordre</a:t>
                      </a:r>
                    </a:p>
                  </a:txBody>
                  <a:tcPr marL="9525" marR="9525" marT="9525" marB="0" anchor="b"/>
                </a:tc>
                <a:tc>
                  <a:txBody>
                    <a:bodyPr/>
                    <a:lstStyle/>
                    <a:p>
                      <a:pPr algn="r" fontAlgn="b"/>
                      <a:endParaRPr lang="fr-FR" sz="1100" b="1"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fr-FR" sz="1100" b="1" i="0" u="none" strike="noStrike" dirty="0">
                          <a:solidFill>
                            <a:srgbClr val="000000"/>
                          </a:solidFill>
                          <a:effectLst/>
                          <a:latin typeface="Calibri" panose="020F0502020204030204" pitchFamily="34" charset="0"/>
                        </a:rPr>
                        <a:t>9992,00</a:t>
                      </a:r>
                    </a:p>
                  </a:txBody>
                  <a:tcPr marL="9525" marR="9525" marT="9525" marB="0" anchor="b"/>
                </a:tc>
                <a:tc>
                  <a:txBody>
                    <a:bodyPr/>
                    <a:lstStyle/>
                    <a:p>
                      <a:pPr algn="l" fontAlgn="b"/>
                      <a:r>
                        <a:rPr lang="fr-FR" sz="1100" b="1" i="0" u="none" strike="noStrike" dirty="0">
                          <a:solidFill>
                            <a:srgbClr val="000000"/>
                          </a:solidFill>
                          <a:effectLst/>
                          <a:latin typeface="Calibri" panose="020F0502020204030204" pitchFamily="34" charset="0"/>
                        </a:rPr>
                        <a:t> </a:t>
                      </a:r>
                    </a:p>
                  </a:txBody>
                  <a:tcPr marL="9525" marR="9525" marT="9525" marB="0" anchor="b"/>
                </a:tc>
                <a:tc>
                  <a:txBody>
                    <a:bodyPr/>
                    <a:lstStyle/>
                    <a:p>
                      <a:pPr algn="r" fontAlgn="b"/>
                      <a:r>
                        <a:rPr lang="fr-FR" sz="1100" b="1" i="0" u="none" strike="noStrike" dirty="0">
                          <a:solidFill>
                            <a:srgbClr val="000000"/>
                          </a:solidFill>
                          <a:effectLst/>
                          <a:latin typeface="Calibri" panose="020F0502020204030204" pitchFamily="34" charset="0"/>
                        </a:rPr>
                        <a:t>0,00</a:t>
                      </a:r>
                    </a:p>
                  </a:txBody>
                  <a:tcPr marL="9525" marR="9525" marT="9525" marB="0" anchor="b"/>
                </a:tc>
                <a:extLst>
                  <a:ext uri="{0D108BD9-81ED-4DB2-BD59-A6C34878D82A}">
                    <a16:rowId xmlns:a16="http://schemas.microsoft.com/office/drawing/2014/main" val="4057365195"/>
                  </a:ext>
                </a:extLst>
              </a:tr>
              <a:tr h="219269">
                <a:tc>
                  <a:txBody>
                    <a:bodyPr/>
                    <a:lstStyle/>
                    <a:p>
                      <a:pPr algn="l" fontAlgn="b"/>
                      <a:r>
                        <a:rPr lang="fr-FR" sz="1100" b="1" i="0" u="none" strike="noStrike" dirty="0">
                          <a:solidFill>
                            <a:srgbClr val="000000"/>
                          </a:solidFill>
                          <a:effectLst/>
                          <a:latin typeface="Calibri" panose="020F0502020204030204" pitchFamily="34" charset="0"/>
                        </a:rPr>
                        <a:t>16</a:t>
                      </a:r>
                    </a:p>
                  </a:txBody>
                  <a:tcPr marL="9525" marR="9525" marT="9525" marB="0" anchor="b"/>
                </a:tc>
                <a:tc>
                  <a:txBody>
                    <a:bodyPr/>
                    <a:lstStyle/>
                    <a:p>
                      <a:pPr algn="l" fontAlgn="b"/>
                      <a:r>
                        <a:rPr lang="fr-FR" sz="1100" b="1" i="0" u="none" strike="noStrike">
                          <a:solidFill>
                            <a:srgbClr val="000000"/>
                          </a:solidFill>
                          <a:effectLst/>
                          <a:latin typeface="Calibri" panose="020F0502020204030204" pitchFamily="34" charset="0"/>
                        </a:rPr>
                        <a:t>Emprunts et dettes assimilés</a:t>
                      </a:r>
                    </a:p>
                  </a:txBody>
                  <a:tcPr marL="9525" marR="9525" marT="9525" marB="0" anchor="b"/>
                </a:tc>
                <a:tc>
                  <a:txBody>
                    <a:bodyPr/>
                    <a:lstStyle/>
                    <a:p>
                      <a:pPr algn="r" fontAlgn="b"/>
                      <a:endParaRPr lang="fr-FR" sz="1100" b="1"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fr-FR" sz="1100" b="1" i="0" u="none" strike="noStrike">
                          <a:solidFill>
                            <a:srgbClr val="000000"/>
                          </a:solidFill>
                          <a:effectLst/>
                          <a:latin typeface="Calibri" panose="020F0502020204030204" pitchFamily="34" charset="0"/>
                        </a:rPr>
                        <a:t>0,00</a:t>
                      </a:r>
                    </a:p>
                  </a:txBody>
                  <a:tcPr marL="9525" marR="9525" marT="9525" marB="0" anchor="b"/>
                </a:tc>
                <a:tc>
                  <a:txBody>
                    <a:bodyPr/>
                    <a:lstStyle/>
                    <a:p>
                      <a:pPr algn="r" fontAlgn="b"/>
                      <a:r>
                        <a:rPr lang="fr-FR" sz="1100" b="1" i="0" u="none" strike="noStrike" dirty="0">
                          <a:solidFill>
                            <a:srgbClr val="000000"/>
                          </a:solidFill>
                          <a:effectLst/>
                          <a:latin typeface="Calibri" panose="020F0502020204030204" pitchFamily="34" charset="0"/>
                        </a:rPr>
                        <a:t>500 000,00</a:t>
                      </a:r>
                    </a:p>
                  </a:txBody>
                  <a:tcPr marL="9525" marR="9525" marT="9525" marB="0" anchor="b"/>
                </a:tc>
                <a:tc>
                  <a:txBody>
                    <a:bodyPr/>
                    <a:lstStyle/>
                    <a:p>
                      <a:pPr algn="r" fontAlgn="b"/>
                      <a:r>
                        <a:rPr lang="fr-FR" sz="1100" b="1" i="0" u="none" strike="noStrike" dirty="0">
                          <a:solidFill>
                            <a:srgbClr val="000000"/>
                          </a:solidFill>
                          <a:effectLst/>
                          <a:latin typeface="Calibri" panose="020F0502020204030204" pitchFamily="34" charset="0"/>
                        </a:rPr>
                        <a:t>500 000,00</a:t>
                      </a:r>
                    </a:p>
                  </a:txBody>
                  <a:tcPr marL="9525" marR="9525" marT="9525" marB="0" anchor="b"/>
                </a:tc>
                <a:extLst>
                  <a:ext uri="{0D108BD9-81ED-4DB2-BD59-A6C34878D82A}">
                    <a16:rowId xmlns:a16="http://schemas.microsoft.com/office/drawing/2014/main" val="2047786538"/>
                  </a:ext>
                </a:extLst>
              </a:tr>
              <a:tr h="201727">
                <a:tc>
                  <a:txBody>
                    <a:bodyPr/>
                    <a:lstStyle/>
                    <a:p>
                      <a:pPr algn="l" fontAlgn="b"/>
                      <a:r>
                        <a:rPr lang="fr-FR" sz="1100" b="1" i="0" u="none" strike="noStrike">
                          <a:solidFill>
                            <a:srgbClr val="000000"/>
                          </a:solidFill>
                          <a:effectLst/>
                          <a:latin typeface="Calibri" panose="020F0502020204030204" pitchFamily="34" charset="0"/>
                        </a:rPr>
                        <a:t>20</a:t>
                      </a:r>
                    </a:p>
                  </a:txBody>
                  <a:tcPr marL="9525" marR="9525" marT="9525" marB="0" anchor="b"/>
                </a:tc>
                <a:tc>
                  <a:txBody>
                    <a:bodyPr/>
                    <a:lstStyle/>
                    <a:p>
                      <a:pPr algn="l" fontAlgn="b"/>
                      <a:r>
                        <a:rPr lang="fr-FR" sz="1100" b="1" i="0" u="none" strike="noStrike">
                          <a:solidFill>
                            <a:srgbClr val="000000"/>
                          </a:solidFill>
                          <a:effectLst/>
                          <a:latin typeface="Calibri" panose="020F0502020204030204" pitchFamily="34" charset="0"/>
                        </a:rPr>
                        <a:t>Immobilisations incorporelles</a:t>
                      </a:r>
                    </a:p>
                  </a:txBody>
                  <a:tcPr marL="9525" marR="9525" marT="9525" marB="0" anchor="b"/>
                </a:tc>
                <a:tc>
                  <a:txBody>
                    <a:bodyPr/>
                    <a:lstStyle/>
                    <a:p>
                      <a:pPr algn="r" fontAlgn="b"/>
                      <a:endParaRPr lang="fr-FR" sz="1100" b="1"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fr-FR" sz="1100" b="1" i="0" u="none" strike="noStrike">
                          <a:solidFill>
                            <a:srgbClr val="000000"/>
                          </a:solidFill>
                          <a:effectLst/>
                          <a:latin typeface="Calibri" panose="020F0502020204030204" pitchFamily="34" charset="0"/>
                        </a:rPr>
                        <a:t>0,00</a:t>
                      </a:r>
                    </a:p>
                  </a:txBody>
                  <a:tcPr marL="9525" marR="9525" marT="9525" marB="0" anchor="b"/>
                </a:tc>
                <a:tc>
                  <a:txBody>
                    <a:bodyPr/>
                    <a:lstStyle/>
                    <a:p>
                      <a:pPr algn="r" fontAlgn="b"/>
                      <a:r>
                        <a:rPr lang="fr-FR" sz="1100" b="1" i="0" u="none" strike="noStrike" dirty="0">
                          <a:solidFill>
                            <a:srgbClr val="000000"/>
                          </a:solidFill>
                          <a:effectLst/>
                          <a:latin typeface="Calibri" panose="020F0502020204030204" pitchFamily="34" charset="0"/>
                        </a:rPr>
                        <a:t>0,00</a:t>
                      </a:r>
                    </a:p>
                  </a:txBody>
                  <a:tcPr marL="9525" marR="9525" marT="9525" marB="0" anchor="b"/>
                </a:tc>
                <a:tc>
                  <a:txBody>
                    <a:bodyPr/>
                    <a:lstStyle/>
                    <a:p>
                      <a:pPr algn="r" fontAlgn="b"/>
                      <a:r>
                        <a:rPr lang="fr-FR" sz="1100" b="1" i="0" u="none" strike="noStrike" dirty="0">
                          <a:solidFill>
                            <a:srgbClr val="000000"/>
                          </a:solidFill>
                          <a:effectLst/>
                          <a:latin typeface="Calibri" panose="020F0502020204030204" pitchFamily="34" charset="0"/>
                        </a:rPr>
                        <a:t>0,00</a:t>
                      </a:r>
                    </a:p>
                  </a:txBody>
                  <a:tcPr marL="9525" marR="9525" marT="9525" marB="0" anchor="b"/>
                </a:tc>
                <a:extLst>
                  <a:ext uri="{0D108BD9-81ED-4DB2-BD59-A6C34878D82A}">
                    <a16:rowId xmlns:a16="http://schemas.microsoft.com/office/drawing/2014/main" val="2136991146"/>
                  </a:ext>
                </a:extLst>
              </a:tr>
              <a:tr h="228040">
                <a:tc>
                  <a:txBody>
                    <a:bodyPr/>
                    <a:lstStyle/>
                    <a:p>
                      <a:pPr algn="l" fontAlgn="b"/>
                      <a:r>
                        <a:rPr lang="fr-FR" sz="1100" b="1" i="0" u="none" strike="noStrike">
                          <a:solidFill>
                            <a:srgbClr val="000000"/>
                          </a:solidFill>
                          <a:effectLst/>
                          <a:latin typeface="Calibri" panose="020F0502020204030204" pitchFamily="34" charset="0"/>
                        </a:rPr>
                        <a:t>204</a:t>
                      </a:r>
                    </a:p>
                  </a:txBody>
                  <a:tcPr marL="9525" marR="9525" marT="9525" marB="0" anchor="b"/>
                </a:tc>
                <a:tc>
                  <a:txBody>
                    <a:bodyPr/>
                    <a:lstStyle/>
                    <a:p>
                      <a:pPr algn="l" fontAlgn="b"/>
                      <a:r>
                        <a:rPr lang="fr-FR" sz="1100" b="1" i="0" u="none" strike="noStrike">
                          <a:solidFill>
                            <a:srgbClr val="000000"/>
                          </a:solidFill>
                          <a:effectLst/>
                          <a:latin typeface="Calibri" panose="020F0502020204030204" pitchFamily="34" charset="0"/>
                        </a:rPr>
                        <a:t>Subventions d'équipement versées</a:t>
                      </a:r>
                    </a:p>
                  </a:txBody>
                  <a:tcPr marL="9525" marR="9525" marT="9525" marB="0" anchor="b"/>
                </a:tc>
                <a:tc>
                  <a:txBody>
                    <a:bodyPr/>
                    <a:lstStyle/>
                    <a:p>
                      <a:pPr algn="r" fontAlgn="b"/>
                      <a:endParaRPr lang="fr-FR" sz="1100" b="1"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fr-FR" sz="1100" b="1" i="0" u="none" strike="noStrike" dirty="0">
                          <a:solidFill>
                            <a:srgbClr val="000000"/>
                          </a:solidFill>
                          <a:effectLst/>
                          <a:latin typeface="Calibri" panose="020F0502020204030204" pitchFamily="34" charset="0"/>
                        </a:rPr>
                        <a:t>1 029,21</a:t>
                      </a:r>
                    </a:p>
                  </a:txBody>
                  <a:tcPr marL="9525" marR="9525" marT="9525" marB="0" anchor="b"/>
                </a:tc>
                <a:tc>
                  <a:txBody>
                    <a:bodyPr/>
                    <a:lstStyle/>
                    <a:p>
                      <a:pPr algn="r" fontAlgn="b"/>
                      <a:r>
                        <a:rPr lang="fr-FR" sz="1100" b="1" i="0" u="none" strike="noStrike" dirty="0">
                          <a:solidFill>
                            <a:srgbClr val="000000"/>
                          </a:solidFill>
                          <a:effectLst/>
                          <a:latin typeface="Calibri" panose="020F0502020204030204" pitchFamily="34" charset="0"/>
                        </a:rPr>
                        <a:t>135 000,00</a:t>
                      </a:r>
                    </a:p>
                  </a:txBody>
                  <a:tcPr marL="9525" marR="9525" marT="9525" marB="0" anchor="b"/>
                </a:tc>
                <a:tc>
                  <a:txBody>
                    <a:bodyPr/>
                    <a:lstStyle/>
                    <a:p>
                      <a:pPr algn="r" fontAlgn="b"/>
                      <a:r>
                        <a:rPr lang="fr-FR" sz="1100" b="1" i="0" u="none" strike="noStrike" dirty="0">
                          <a:solidFill>
                            <a:srgbClr val="000000"/>
                          </a:solidFill>
                          <a:effectLst/>
                          <a:latin typeface="Calibri" panose="020F0502020204030204" pitchFamily="34" charset="0"/>
                        </a:rPr>
                        <a:t>136 029,21</a:t>
                      </a:r>
                    </a:p>
                  </a:txBody>
                  <a:tcPr marL="9525" marR="9525" marT="9525" marB="0" anchor="b"/>
                </a:tc>
                <a:extLst>
                  <a:ext uri="{0D108BD9-81ED-4DB2-BD59-A6C34878D82A}">
                    <a16:rowId xmlns:a16="http://schemas.microsoft.com/office/drawing/2014/main" val="4063101671"/>
                  </a:ext>
                </a:extLst>
              </a:tr>
              <a:tr h="214828">
                <a:tc>
                  <a:txBody>
                    <a:bodyPr/>
                    <a:lstStyle/>
                    <a:p>
                      <a:pPr algn="l" fontAlgn="b"/>
                      <a:r>
                        <a:rPr lang="fr-FR" sz="1100" b="1" i="0" u="none" strike="noStrike" dirty="0">
                          <a:solidFill>
                            <a:srgbClr val="000000"/>
                          </a:solidFill>
                          <a:effectLst/>
                          <a:latin typeface="Calibri" panose="020F0502020204030204" pitchFamily="34" charset="0"/>
                        </a:rPr>
                        <a:t>21</a:t>
                      </a:r>
                    </a:p>
                  </a:txBody>
                  <a:tcPr marL="9525" marR="9525" marT="9525" marB="0" anchor="b"/>
                </a:tc>
                <a:tc>
                  <a:txBody>
                    <a:bodyPr/>
                    <a:lstStyle/>
                    <a:p>
                      <a:pPr algn="l" fontAlgn="b"/>
                      <a:r>
                        <a:rPr lang="fr-FR" sz="1100" b="1" i="0" u="none" strike="noStrike">
                          <a:solidFill>
                            <a:srgbClr val="000000"/>
                          </a:solidFill>
                          <a:effectLst/>
                          <a:latin typeface="Calibri" panose="020F0502020204030204" pitchFamily="34" charset="0"/>
                        </a:rPr>
                        <a:t>Immobilisations corporelles</a:t>
                      </a:r>
                    </a:p>
                  </a:txBody>
                  <a:tcPr marL="9525" marR="9525" marT="9525" marB="0" anchor="b"/>
                </a:tc>
                <a:tc>
                  <a:txBody>
                    <a:bodyPr/>
                    <a:lstStyle/>
                    <a:p>
                      <a:pPr algn="r" fontAlgn="b"/>
                      <a:endParaRPr lang="fr-FR" sz="1100" b="1"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buNone/>
                      </a:pPr>
                      <a:r>
                        <a:rPr lang="fr-FR" sz="1100" b="1" i="0" u="none" strike="noStrike">
                          <a:solidFill>
                            <a:srgbClr val="000000"/>
                          </a:solidFill>
                          <a:effectLst/>
                          <a:latin typeface="Calibri" panose="020F0502020204030204" pitchFamily="34" charset="0"/>
                        </a:rPr>
                        <a:t>96 881,73</a:t>
                      </a:r>
                    </a:p>
                  </a:txBody>
                  <a:tcPr marL="9525" marR="9525" marT="9525" marB="0" anchor="b"/>
                </a:tc>
                <a:tc>
                  <a:txBody>
                    <a:bodyPr/>
                    <a:lstStyle/>
                    <a:p>
                      <a:pPr algn="r" fontAlgn="b">
                        <a:buNone/>
                      </a:pPr>
                      <a:r>
                        <a:rPr lang="fr-FR" sz="1100" b="1" i="0" u="none" strike="noStrike">
                          <a:solidFill>
                            <a:srgbClr val="000000"/>
                          </a:solidFill>
                          <a:effectLst/>
                          <a:latin typeface="Calibri" panose="020F0502020204030204" pitchFamily="34" charset="0"/>
                        </a:rPr>
                        <a:t>306 798,39</a:t>
                      </a:r>
                    </a:p>
                  </a:txBody>
                  <a:tcPr marL="9525" marR="9525" marT="9525" marB="0" anchor="b"/>
                </a:tc>
                <a:tc>
                  <a:txBody>
                    <a:bodyPr/>
                    <a:lstStyle/>
                    <a:p>
                      <a:pPr algn="r" fontAlgn="b">
                        <a:buNone/>
                      </a:pPr>
                      <a:r>
                        <a:rPr lang="fr-FR" sz="1100" b="1" i="0" u="none" strike="noStrike">
                          <a:solidFill>
                            <a:srgbClr val="000000"/>
                          </a:solidFill>
                          <a:effectLst/>
                          <a:latin typeface="Calibri" panose="020F0502020204030204" pitchFamily="34" charset="0"/>
                        </a:rPr>
                        <a:t>403 680,12</a:t>
                      </a:r>
                    </a:p>
                  </a:txBody>
                  <a:tcPr marL="9525" marR="9525" marT="9525" marB="0" anchor="b"/>
                </a:tc>
                <a:extLst>
                  <a:ext uri="{0D108BD9-81ED-4DB2-BD59-A6C34878D82A}">
                    <a16:rowId xmlns:a16="http://schemas.microsoft.com/office/drawing/2014/main" val="216986402"/>
                  </a:ext>
                </a:extLst>
              </a:tr>
              <a:tr h="286638">
                <a:tc>
                  <a:txBody>
                    <a:bodyPr/>
                    <a:lstStyle/>
                    <a:p>
                      <a:pPr algn="r" fontAlgn="b"/>
                      <a:r>
                        <a:rPr lang="fr-FR" sz="1100" b="0" i="0" u="none" strike="noStrike">
                          <a:solidFill>
                            <a:srgbClr val="000000"/>
                          </a:solidFill>
                          <a:effectLst/>
                          <a:latin typeface="Calibri" panose="020F0502020204030204" pitchFamily="34" charset="0"/>
                        </a:rPr>
                        <a:t>11</a:t>
                      </a:r>
                    </a:p>
                  </a:txBody>
                  <a:tcPr marL="9525" marR="9525" marT="9525" marB="0" anchor="b"/>
                </a:tc>
                <a:tc>
                  <a:txBody>
                    <a:bodyPr/>
                    <a:lstStyle/>
                    <a:p>
                      <a:pPr algn="l" fontAlgn="b"/>
                      <a:r>
                        <a:rPr lang="fr-FR" sz="1100" b="0" i="0" u="none" strike="noStrike">
                          <a:solidFill>
                            <a:srgbClr val="000000"/>
                          </a:solidFill>
                          <a:effectLst/>
                          <a:latin typeface="Calibri" panose="020F0502020204030204" pitchFamily="34" charset="0"/>
                        </a:rPr>
                        <a:t>Aménagement centre bourg</a:t>
                      </a:r>
                    </a:p>
                  </a:txBody>
                  <a:tcPr marL="9525" marR="9525" marT="9525" marB="0" anchor="b"/>
                </a:tc>
                <a:tc>
                  <a:txBody>
                    <a:bodyPr/>
                    <a:lstStyle/>
                    <a:p>
                      <a:pPr algn="l" fontAlgn="b"/>
                      <a:endParaRPr lang="fr-FR"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buNone/>
                      </a:pPr>
                      <a:r>
                        <a:rPr lang="fr-FR" sz="1100" b="0" i="0" u="none" strike="noStrike">
                          <a:solidFill>
                            <a:srgbClr val="000000"/>
                          </a:solidFill>
                          <a:effectLst/>
                          <a:latin typeface="Calibri" panose="020F0502020204030204" pitchFamily="34" charset="0"/>
                        </a:rPr>
                        <a:t>9 992,00</a:t>
                      </a:r>
                    </a:p>
                  </a:txBody>
                  <a:tcPr marL="9525" marR="9525" marT="9525" marB="0" anchor="b"/>
                </a:tc>
                <a:tc>
                  <a:txBody>
                    <a:bodyPr/>
                    <a:lstStyle/>
                    <a:p>
                      <a:pPr algn="r" fontAlgn="b">
                        <a:buNone/>
                      </a:pPr>
                      <a:r>
                        <a:rPr lang="fr-FR" sz="1100" b="0" i="0" u="none" strike="noStrike">
                          <a:solidFill>
                            <a:srgbClr val="000000"/>
                          </a:solidFill>
                          <a:effectLst/>
                          <a:latin typeface="Calibri" panose="020F0502020204030204" pitchFamily="34" charset="0"/>
                        </a:rPr>
                        <a:t>75 000,00</a:t>
                      </a:r>
                    </a:p>
                  </a:txBody>
                  <a:tcPr marL="9525" marR="9525" marT="9525" marB="0" anchor="b"/>
                </a:tc>
                <a:tc>
                  <a:txBody>
                    <a:bodyPr/>
                    <a:lstStyle/>
                    <a:p>
                      <a:pPr algn="r" fontAlgn="b">
                        <a:buNone/>
                      </a:pPr>
                      <a:r>
                        <a:rPr lang="fr-FR" sz="1100" b="1" i="0" u="none" strike="noStrike">
                          <a:solidFill>
                            <a:srgbClr val="000000"/>
                          </a:solidFill>
                          <a:effectLst/>
                          <a:latin typeface="Calibri" panose="020F0502020204030204" pitchFamily="34" charset="0"/>
                        </a:rPr>
                        <a:t>84 992,00</a:t>
                      </a:r>
                    </a:p>
                  </a:txBody>
                  <a:tcPr marL="9525" marR="9525" marT="9525" marB="0" anchor="b"/>
                </a:tc>
                <a:extLst>
                  <a:ext uri="{0D108BD9-81ED-4DB2-BD59-A6C34878D82A}">
                    <a16:rowId xmlns:a16="http://schemas.microsoft.com/office/drawing/2014/main" val="4276464629"/>
                  </a:ext>
                </a:extLst>
              </a:tr>
              <a:tr h="286638">
                <a:tc>
                  <a:txBody>
                    <a:bodyPr/>
                    <a:lstStyle/>
                    <a:p>
                      <a:pPr algn="r" fontAlgn="b"/>
                      <a:r>
                        <a:rPr lang="fr-FR" sz="1100" b="0" i="0" u="none" strike="noStrike">
                          <a:solidFill>
                            <a:srgbClr val="000000"/>
                          </a:solidFill>
                          <a:effectLst/>
                          <a:latin typeface="Calibri" panose="020F0502020204030204" pitchFamily="34" charset="0"/>
                        </a:rPr>
                        <a:t>12</a:t>
                      </a:r>
                    </a:p>
                  </a:txBody>
                  <a:tcPr marL="9525" marR="9525" marT="9525" marB="0" anchor="b"/>
                </a:tc>
                <a:tc>
                  <a:txBody>
                    <a:bodyPr/>
                    <a:lstStyle/>
                    <a:p>
                      <a:pPr algn="l" fontAlgn="b"/>
                      <a:r>
                        <a:rPr lang="fr-FR" sz="1100" b="0" i="0" u="none" strike="noStrike">
                          <a:solidFill>
                            <a:srgbClr val="000000"/>
                          </a:solidFill>
                          <a:effectLst/>
                          <a:latin typeface="Calibri" panose="020F0502020204030204" pitchFamily="34" charset="0"/>
                        </a:rPr>
                        <a:t>Sentiers de randonnées</a:t>
                      </a:r>
                    </a:p>
                  </a:txBody>
                  <a:tcPr marL="9525" marR="9525" marT="9525" marB="0" anchor="b"/>
                </a:tc>
                <a:tc>
                  <a:txBody>
                    <a:bodyPr/>
                    <a:lstStyle/>
                    <a:p>
                      <a:pPr algn="l" fontAlgn="b"/>
                      <a:endParaRPr lang="fr-FR"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buNone/>
                      </a:pPr>
                      <a:r>
                        <a:rPr lang="fr-FR" sz="1100" b="0" i="0" u="none" strike="noStrike">
                          <a:solidFill>
                            <a:srgbClr val="000000"/>
                          </a:solidFill>
                          <a:effectLst/>
                          <a:latin typeface="Calibri" panose="020F0502020204030204" pitchFamily="34" charset="0"/>
                        </a:rPr>
                        <a:t> </a:t>
                      </a:r>
                    </a:p>
                  </a:txBody>
                  <a:tcPr marL="9525" marR="9525" marT="9525" marB="0" anchor="b"/>
                </a:tc>
                <a:tc>
                  <a:txBody>
                    <a:bodyPr/>
                    <a:lstStyle/>
                    <a:p>
                      <a:pPr algn="r" fontAlgn="b">
                        <a:buNone/>
                      </a:pPr>
                      <a:r>
                        <a:rPr lang="fr-FR" sz="1100" b="0" i="0" u="none" strike="noStrike">
                          <a:solidFill>
                            <a:srgbClr val="000000"/>
                          </a:solidFill>
                          <a:effectLst/>
                          <a:latin typeface="Calibri" panose="020F0502020204030204" pitchFamily="34" charset="0"/>
                        </a:rPr>
                        <a:t>28 798,39</a:t>
                      </a:r>
                    </a:p>
                  </a:txBody>
                  <a:tcPr marL="9525" marR="9525" marT="9525" marB="0" anchor="b"/>
                </a:tc>
                <a:tc>
                  <a:txBody>
                    <a:bodyPr/>
                    <a:lstStyle/>
                    <a:p>
                      <a:pPr algn="r" fontAlgn="b">
                        <a:buNone/>
                      </a:pPr>
                      <a:r>
                        <a:rPr lang="fr-FR" sz="1100" b="1" i="0" u="none" strike="noStrike">
                          <a:solidFill>
                            <a:srgbClr val="000000"/>
                          </a:solidFill>
                          <a:effectLst/>
                          <a:latin typeface="Calibri" panose="020F0502020204030204" pitchFamily="34" charset="0"/>
                        </a:rPr>
                        <a:t>28 798,39</a:t>
                      </a:r>
                    </a:p>
                  </a:txBody>
                  <a:tcPr marL="9525" marR="9525" marT="9525" marB="0" anchor="b"/>
                </a:tc>
                <a:extLst>
                  <a:ext uri="{0D108BD9-81ED-4DB2-BD59-A6C34878D82A}">
                    <a16:rowId xmlns:a16="http://schemas.microsoft.com/office/drawing/2014/main" val="1003741711"/>
                  </a:ext>
                </a:extLst>
              </a:tr>
              <a:tr h="286638">
                <a:tc>
                  <a:txBody>
                    <a:bodyPr/>
                    <a:lstStyle/>
                    <a:p>
                      <a:pPr algn="r" fontAlgn="b"/>
                      <a:r>
                        <a:rPr lang="fr-FR" sz="1100" b="0" i="0" u="none" strike="noStrike">
                          <a:solidFill>
                            <a:srgbClr val="000000"/>
                          </a:solidFill>
                          <a:effectLst/>
                          <a:latin typeface="Calibri" panose="020F0502020204030204" pitchFamily="34" charset="0"/>
                        </a:rPr>
                        <a:t>13</a:t>
                      </a:r>
                    </a:p>
                  </a:txBody>
                  <a:tcPr marL="9525" marR="9525" marT="9525" marB="0" anchor="b"/>
                </a:tc>
                <a:tc>
                  <a:txBody>
                    <a:bodyPr/>
                    <a:lstStyle/>
                    <a:p>
                      <a:pPr algn="l" fontAlgn="b"/>
                      <a:r>
                        <a:rPr lang="fr-FR" sz="1100" b="0" i="0" u="none" strike="noStrike">
                          <a:solidFill>
                            <a:srgbClr val="000000"/>
                          </a:solidFill>
                          <a:effectLst/>
                          <a:latin typeface="Calibri" panose="020F0502020204030204" pitchFamily="34" charset="0"/>
                        </a:rPr>
                        <a:t>Aménagement cimetière</a:t>
                      </a:r>
                    </a:p>
                  </a:txBody>
                  <a:tcPr marL="9525" marR="9525" marT="9525" marB="0" anchor="b"/>
                </a:tc>
                <a:tc>
                  <a:txBody>
                    <a:bodyPr/>
                    <a:lstStyle/>
                    <a:p>
                      <a:pPr algn="l" fontAlgn="b"/>
                      <a:endParaRPr lang="fr-FR"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buNone/>
                      </a:pPr>
                      <a:r>
                        <a:rPr lang="fr-FR" sz="1100" b="0" i="0" u="none" strike="noStrike">
                          <a:solidFill>
                            <a:srgbClr val="000000"/>
                          </a:solidFill>
                          <a:effectLst/>
                          <a:latin typeface="Calibri" panose="020F0502020204030204" pitchFamily="34" charset="0"/>
                        </a:rPr>
                        <a:t> </a:t>
                      </a:r>
                    </a:p>
                  </a:txBody>
                  <a:tcPr marL="9525" marR="9525" marT="9525" marB="0" anchor="b"/>
                </a:tc>
                <a:tc>
                  <a:txBody>
                    <a:bodyPr/>
                    <a:lstStyle/>
                    <a:p>
                      <a:pPr algn="r" fontAlgn="b">
                        <a:buNone/>
                      </a:pPr>
                      <a:r>
                        <a:rPr lang="fr-FR" sz="1100" b="0" i="0" u="none" strike="noStrike">
                          <a:solidFill>
                            <a:srgbClr val="000000"/>
                          </a:solidFill>
                          <a:effectLst/>
                          <a:latin typeface="Calibri" panose="020F0502020204030204" pitchFamily="34" charset="0"/>
                        </a:rPr>
                        <a:t>40 000,00</a:t>
                      </a:r>
                    </a:p>
                  </a:txBody>
                  <a:tcPr marL="9525" marR="9525" marT="9525" marB="0" anchor="b"/>
                </a:tc>
                <a:tc>
                  <a:txBody>
                    <a:bodyPr/>
                    <a:lstStyle/>
                    <a:p>
                      <a:pPr algn="r" fontAlgn="b">
                        <a:buNone/>
                      </a:pPr>
                      <a:r>
                        <a:rPr lang="fr-FR" sz="1100" b="1" i="0" u="none" strike="noStrike">
                          <a:solidFill>
                            <a:srgbClr val="000000"/>
                          </a:solidFill>
                          <a:effectLst/>
                          <a:latin typeface="Calibri" panose="020F0502020204030204" pitchFamily="34" charset="0"/>
                        </a:rPr>
                        <a:t>40 000,00</a:t>
                      </a:r>
                    </a:p>
                  </a:txBody>
                  <a:tcPr marL="9525" marR="9525" marT="9525" marB="0" anchor="b"/>
                </a:tc>
                <a:extLst>
                  <a:ext uri="{0D108BD9-81ED-4DB2-BD59-A6C34878D82A}">
                    <a16:rowId xmlns:a16="http://schemas.microsoft.com/office/drawing/2014/main" val="2517072773"/>
                  </a:ext>
                </a:extLst>
              </a:tr>
              <a:tr h="286638">
                <a:tc>
                  <a:txBody>
                    <a:bodyPr/>
                    <a:lstStyle/>
                    <a:p>
                      <a:pPr algn="r" fontAlgn="b"/>
                      <a:r>
                        <a:rPr lang="fr-FR" sz="1100" b="0" i="0" u="none" strike="noStrike">
                          <a:solidFill>
                            <a:srgbClr val="000000"/>
                          </a:solidFill>
                          <a:effectLst/>
                          <a:latin typeface="Calibri" panose="020F0502020204030204" pitchFamily="34" charset="0"/>
                        </a:rPr>
                        <a:t>22</a:t>
                      </a:r>
                    </a:p>
                  </a:txBody>
                  <a:tcPr marL="9525" marR="9525" marT="9525" marB="0" anchor="b"/>
                </a:tc>
                <a:tc>
                  <a:txBody>
                    <a:bodyPr/>
                    <a:lstStyle/>
                    <a:p>
                      <a:pPr algn="l" fontAlgn="b"/>
                      <a:r>
                        <a:rPr lang="fr-FR" sz="1100" b="0" i="0" u="none" strike="noStrike">
                          <a:solidFill>
                            <a:srgbClr val="000000"/>
                          </a:solidFill>
                          <a:effectLst/>
                          <a:latin typeface="Calibri" panose="020F0502020204030204" pitchFamily="34" charset="0"/>
                        </a:rPr>
                        <a:t>Salle des fêtes</a:t>
                      </a:r>
                    </a:p>
                  </a:txBody>
                  <a:tcPr marL="9525" marR="9525" marT="9525" marB="0" anchor="b"/>
                </a:tc>
                <a:tc>
                  <a:txBody>
                    <a:bodyPr/>
                    <a:lstStyle/>
                    <a:p>
                      <a:pPr algn="l" fontAlgn="b"/>
                      <a:endParaRPr lang="fr-FR"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buNone/>
                      </a:pPr>
                      <a:r>
                        <a:rPr lang="fr-FR" sz="1100" b="0" i="0" u="none" strike="noStrike">
                          <a:solidFill>
                            <a:srgbClr val="000000"/>
                          </a:solidFill>
                          <a:effectLst/>
                          <a:latin typeface="Calibri" panose="020F0502020204030204" pitchFamily="34" charset="0"/>
                        </a:rPr>
                        <a:t>1 006,56</a:t>
                      </a:r>
                    </a:p>
                  </a:txBody>
                  <a:tcPr marL="9525" marR="9525" marT="9525" marB="0" anchor="b"/>
                </a:tc>
                <a:tc>
                  <a:txBody>
                    <a:bodyPr/>
                    <a:lstStyle/>
                    <a:p>
                      <a:pPr algn="r" fontAlgn="b">
                        <a:buNone/>
                      </a:pPr>
                      <a:r>
                        <a:rPr lang="fr-FR" sz="1100" b="0" i="0" u="none" strike="noStrike">
                          <a:solidFill>
                            <a:srgbClr val="000000"/>
                          </a:solidFill>
                          <a:effectLst/>
                          <a:latin typeface="Calibri" panose="020F0502020204030204" pitchFamily="34" charset="0"/>
                        </a:rPr>
                        <a:t>10 000,00</a:t>
                      </a:r>
                    </a:p>
                  </a:txBody>
                  <a:tcPr marL="9525" marR="9525" marT="9525" marB="0" anchor="b"/>
                </a:tc>
                <a:tc>
                  <a:txBody>
                    <a:bodyPr/>
                    <a:lstStyle/>
                    <a:p>
                      <a:pPr algn="r" fontAlgn="b">
                        <a:buNone/>
                      </a:pPr>
                      <a:r>
                        <a:rPr lang="fr-FR" sz="1100" b="1" i="0" u="none" strike="noStrike">
                          <a:solidFill>
                            <a:srgbClr val="000000"/>
                          </a:solidFill>
                          <a:effectLst/>
                          <a:latin typeface="Calibri" panose="020F0502020204030204" pitchFamily="34" charset="0"/>
                        </a:rPr>
                        <a:t>11 006,56</a:t>
                      </a:r>
                    </a:p>
                  </a:txBody>
                  <a:tcPr marL="9525" marR="9525" marT="9525" marB="0" anchor="b"/>
                </a:tc>
                <a:extLst>
                  <a:ext uri="{0D108BD9-81ED-4DB2-BD59-A6C34878D82A}">
                    <a16:rowId xmlns:a16="http://schemas.microsoft.com/office/drawing/2014/main" val="2709975078"/>
                  </a:ext>
                </a:extLst>
              </a:tr>
              <a:tr h="286638">
                <a:tc>
                  <a:txBody>
                    <a:bodyPr/>
                    <a:lstStyle/>
                    <a:p>
                      <a:pPr algn="r" fontAlgn="b"/>
                      <a:r>
                        <a:rPr lang="fr-FR" sz="1100" b="0" i="0" u="none" strike="noStrike">
                          <a:solidFill>
                            <a:srgbClr val="000000"/>
                          </a:solidFill>
                          <a:effectLst/>
                          <a:latin typeface="Calibri" panose="020F0502020204030204" pitchFamily="34" charset="0"/>
                        </a:rPr>
                        <a:t>32</a:t>
                      </a:r>
                    </a:p>
                  </a:txBody>
                  <a:tcPr marL="9525" marR="9525" marT="9525" marB="0" anchor="b"/>
                </a:tc>
                <a:tc>
                  <a:txBody>
                    <a:bodyPr/>
                    <a:lstStyle/>
                    <a:p>
                      <a:pPr algn="l" fontAlgn="b"/>
                      <a:r>
                        <a:rPr lang="fr-FR" sz="1100" b="0" i="0" u="none" strike="noStrike">
                          <a:solidFill>
                            <a:srgbClr val="000000"/>
                          </a:solidFill>
                          <a:effectLst/>
                          <a:latin typeface="Calibri" panose="020F0502020204030204" pitchFamily="34" charset="0"/>
                        </a:rPr>
                        <a:t>Services techniques</a:t>
                      </a:r>
                    </a:p>
                  </a:txBody>
                  <a:tcPr marL="9525" marR="9525" marT="9525" marB="0" anchor="b"/>
                </a:tc>
                <a:tc>
                  <a:txBody>
                    <a:bodyPr/>
                    <a:lstStyle/>
                    <a:p>
                      <a:pPr algn="l" fontAlgn="b"/>
                      <a:endParaRPr lang="fr-FR"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buNone/>
                      </a:pPr>
                      <a:r>
                        <a:rPr lang="fr-FR" sz="1100" b="0" i="0" u="none" strike="noStrike">
                          <a:solidFill>
                            <a:srgbClr val="000000"/>
                          </a:solidFill>
                          <a:effectLst/>
                          <a:latin typeface="Calibri" panose="020F0502020204030204" pitchFamily="34" charset="0"/>
                        </a:rPr>
                        <a:t>200,00</a:t>
                      </a:r>
                    </a:p>
                  </a:txBody>
                  <a:tcPr marL="9525" marR="9525" marT="9525" marB="0" anchor="b"/>
                </a:tc>
                <a:tc>
                  <a:txBody>
                    <a:bodyPr/>
                    <a:lstStyle/>
                    <a:p>
                      <a:pPr algn="r" fontAlgn="b">
                        <a:buNone/>
                      </a:pPr>
                      <a:r>
                        <a:rPr lang="fr-FR" sz="1100" b="0" i="0" u="none" strike="noStrike">
                          <a:solidFill>
                            <a:srgbClr val="000000"/>
                          </a:solidFill>
                          <a:effectLst/>
                          <a:latin typeface="Calibri" panose="020F0502020204030204" pitchFamily="34" charset="0"/>
                        </a:rPr>
                        <a:t>20 000,00</a:t>
                      </a:r>
                    </a:p>
                  </a:txBody>
                  <a:tcPr marL="9525" marR="9525" marT="9525" marB="0" anchor="b"/>
                </a:tc>
                <a:tc>
                  <a:txBody>
                    <a:bodyPr/>
                    <a:lstStyle/>
                    <a:p>
                      <a:pPr algn="r" fontAlgn="b">
                        <a:buNone/>
                      </a:pPr>
                      <a:r>
                        <a:rPr lang="fr-FR" sz="1100" b="1" i="0" u="none" strike="noStrike">
                          <a:solidFill>
                            <a:srgbClr val="000000"/>
                          </a:solidFill>
                          <a:effectLst/>
                          <a:latin typeface="Calibri" panose="020F0502020204030204" pitchFamily="34" charset="0"/>
                        </a:rPr>
                        <a:t>20 200,00</a:t>
                      </a:r>
                    </a:p>
                  </a:txBody>
                  <a:tcPr marL="9525" marR="9525" marT="9525" marB="0" anchor="b"/>
                </a:tc>
                <a:extLst>
                  <a:ext uri="{0D108BD9-81ED-4DB2-BD59-A6C34878D82A}">
                    <a16:rowId xmlns:a16="http://schemas.microsoft.com/office/drawing/2014/main" val="1964364644"/>
                  </a:ext>
                </a:extLst>
              </a:tr>
              <a:tr h="286638">
                <a:tc>
                  <a:txBody>
                    <a:bodyPr/>
                    <a:lstStyle/>
                    <a:p>
                      <a:pPr algn="r" fontAlgn="b"/>
                      <a:r>
                        <a:rPr lang="fr-FR" sz="1100" b="0" i="0" u="none" strike="noStrike">
                          <a:solidFill>
                            <a:srgbClr val="000000"/>
                          </a:solidFill>
                          <a:effectLst/>
                          <a:latin typeface="Calibri" panose="020F0502020204030204" pitchFamily="34" charset="0"/>
                        </a:rPr>
                        <a:t>34</a:t>
                      </a:r>
                    </a:p>
                  </a:txBody>
                  <a:tcPr marL="9525" marR="9525" marT="9525" marB="0" anchor="b"/>
                </a:tc>
                <a:tc>
                  <a:txBody>
                    <a:bodyPr/>
                    <a:lstStyle/>
                    <a:p>
                      <a:pPr algn="l" fontAlgn="b"/>
                      <a:r>
                        <a:rPr lang="fr-FR" sz="1100" b="0" i="0" u="none" strike="noStrike">
                          <a:solidFill>
                            <a:srgbClr val="000000"/>
                          </a:solidFill>
                          <a:effectLst/>
                          <a:latin typeface="Calibri" panose="020F0502020204030204" pitchFamily="34" charset="0"/>
                        </a:rPr>
                        <a:t>Batiment Mairie</a:t>
                      </a:r>
                    </a:p>
                  </a:txBody>
                  <a:tcPr marL="9525" marR="9525" marT="9525" marB="0" anchor="b"/>
                </a:tc>
                <a:tc>
                  <a:txBody>
                    <a:bodyPr/>
                    <a:lstStyle/>
                    <a:p>
                      <a:pPr algn="l" fontAlgn="b"/>
                      <a:endParaRPr lang="fr-FR"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buNone/>
                      </a:pPr>
                      <a:r>
                        <a:rPr lang="fr-FR" sz="1100" b="0" i="0" u="none" strike="noStrike">
                          <a:solidFill>
                            <a:srgbClr val="000000"/>
                          </a:solidFill>
                          <a:effectLst/>
                          <a:latin typeface="Calibri" panose="020F0502020204030204" pitchFamily="34" charset="0"/>
                        </a:rPr>
                        <a:t>1 130,40</a:t>
                      </a:r>
                    </a:p>
                  </a:txBody>
                  <a:tcPr marL="9525" marR="9525" marT="9525" marB="0" anchor="b"/>
                </a:tc>
                <a:tc>
                  <a:txBody>
                    <a:bodyPr/>
                    <a:lstStyle/>
                    <a:p>
                      <a:pPr algn="r" fontAlgn="b">
                        <a:buNone/>
                      </a:pPr>
                      <a:r>
                        <a:rPr lang="fr-FR" sz="1100" b="0" i="0" u="none" strike="noStrike">
                          <a:solidFill>
                            <a:srgbClr val="000000"/>
                          </a:solidFill>
                          <a:effectLst/>
                          <a:latin typeface="Calibri" panose="020F0502020204030204" pitchFamily="34" charset="0"/>
                        </a:rPr>
                        <a:t>15 000,00</a:t>
                      </a:r>
                    </a:p>
                  </a:txBody>
                  <a:tcPr marL="9525" marR="9525" marT="9525" marB="0" anchor="b"/>
                </a:tc>
                <a:tc>
                  <a:txBody>
                    <a:bodyPr/>
                    <a:lstStyle/>
                    <a:p>
                      <a:pPr algn="r" fontAlgn="b">
                        <a:buNone/>
                      </a:pPr>
                      <a:r>
                        <a:rPr lang="fr-FR" sz="1100" b="1" i="0" u="none" strike="noStrike">
                          <a:solidFill>
                            <a:srgbClr val="000000"/>
                          </a:solidFill>
                          <a:effectLst/>
                          <a:latin typeface="Calibri" panose="020F0502020204030204" pitchFamily="34" charset="0"/>
                        </a:rPr>
                        <a:t>16 130,40</a:t>
                      </a:r>
                    </a:p>
                  </a:txBody>
                  <a:tcPr marL="9525" marR="9525" marT="9525" marB="0" anchor="b"/>
                </a:tc>
                <a:extLst>
                  <a:ext uri="{0D108BD9-81ED-4DB2-BD59-A6C34878D82A}">
                    <a16:rowId xmlns:a16="http://schemas.microsoft.com/office/drawing/2014/main" val="3231938223"/>
                  </a:ext>
                </a:extLst>
              </a:tr>
              <a:tr h="286638">
                <a:tc>
                  <a:txBody>
                    <a:bodyPr/>
                    <a:lstStyle/>
                    <a:p>
                      <a:pPr algn="r" fontAlgn="b"/>
                      <a:r>
                        <a:rPr lang="fr-FR" sz="1100" b="0" i="0" u="none" strike="noStrike">
                          <a:solidFill>
                            <a:srgbClr val="000000"/>
                          </a:solidFill>
                          <a:effectLst/>
                          <a:latin typeface="Calibri" panose="020F0502020204030204" pitchFamily="34" charset="0"/>
                        </a:rPr>
                        <a:t>35</a:t>
                      </a:r>
                    </a:p>
                  </a:txBody>
                  <a:tcPr marL="9525" marR="9525" marT="9525" marB="0" anchor="b"/>
                </a:tc>
                <a:tc>
                  <a:txBody>
                    <a:bodyPr/>
                    <a:lstStyle/>
                    <a:p>
                      <a:pPr algn="l" fontAlgn="b"/>
                      <a:r>
                        <a:rPr lang="fr-FR" sz="1100" b="0" i="0" u="none" strike="noStrike">
                          <a:solidFill>
                            <a:srgbClr val="000000"/>
                          </a:solidFill>
                          <a:effectLst/>
                          <a:latin typeface="Calibri" panose="020F0502020204030204" pitchFamily="34" charset="0"/>
                        </a:rPr>
                        <a:t>Batiment école</a:t>
                      </a:r>
                    </a:p>
                  </a:txBody>
                  <a:tcPr marL="9525" marR="9525" marT="9525" marB="0" anchor="b"/>
                </a:tc>
                <a:tc>
                  <a:txBody>
                    <a:bodyPr/>
                    <a:lstStyle/>
                    <a:p>
                      <a:pPr algn="l" fontAlgn="b"/>
                      <a:endParaRPr lang="fr-FR"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buNone/>
                      </a:pPr>
                      <a:r>
                        <a:rPr lang="fr-FR" sz="1100" b="0" i="0" u="none" strike="noStrike">
                          <a:solidFill>
                            <a:srgbClr val="000000"/>
                          </a:solidFill>
                          <a:effectLst/>
                          <a:latin typeface="Calibri" panose="020F0502020204030204" pitchFamily="34" charset="0"/>
                        </a:rPr>
                        <a:t>2118,40</a:t>
                      </a:r>
                    </a:p>
                  </a:txBody>
                  <a:tcPr marL="9525" marR="9525" marT="9525" marB="0" anchor="b"/>
                </a:tc>
                <a:tc>
                  <a:txBody>
                    <a:bodyPr/>
                    <a:lstStyle/>
                    <a:p>
                      <a:pPr algn="r" fontAlgn="b">
                        <a:buNone/>
                      </a:pPr>
                      <a:r>
                        <a:rPr lang="fr-FR" sz="1100" b="0" i="0" u="none" strike="noStrike">
                          <a:solidFill>
                            <a:srgbClr val="000000"/>
                          </a:solidFill>
                          <a:effectLst/>
                          <a:latin typeface="Calibri" panose="020F0502020204030204" pitchFamily="34" charset="0"/>
                        </a:rPr>
                        <a:t>13000,00</a:t>
                      </a:r>
                    </a:p>
                  </a:txBody>
                  <a:tcPr marL="9525" marR="9525" marT="9525" marB="0" anchor="b"/>
                </a:tc>
                <a:tc>
                  <a:txBody>
                    <a:bodyPr/>
                    <a:lstStyle/>
                    <a:p>
                      <a:pPr algn="r" fontAlgn="b">
                        <a:buNone/>
                      </a:pPr>
                      <a:r>
                        <a:rPr lang="fr-FR" sz="1100" b="1" i="0" u="none" strike="noStrike">
                          <a:solidFill>
                            <a:srgbClr val="000000"/>
                          </a:solidFill>
                          <a:effectLst/>
                          <a:latin typeface="Calibri" panose="020F0502020204030204" pitchFamily="34" charset="0"/>
                        </a:rPr>
                        <a:t>15 118,40</a:t>
                      </a:r>
                    </a:p>
                  </a:txBody>
                  <a:tcPr marL="9525" marR="9525" marT="9525" marB="0" anchor="b"/>
                </a:tc>
                <a:extLst>
                  <a:ext uri="{0D108BD9-81ED-4DB2-BD59-A6C34878D82A}">
                    <a16:rowId xmlns:a16="http://schemas.microsoft.com/office/drawing/2014/main" val="2833950785"/>
                  </a:ext>
                </a:extLst>
              </a:tr>
              <a:tr h="286638">
                <a:tc>
                  <a:txBody>
                    <a:bodyPr/>
                    <a:lstStyle/>
                    <a:p>
                      <a:pPr algn="r" fontAlgn="b"/>
                      <a:r>
                        <a:rPr lang="fr-FR" sz="1100" b="0" i="0" u="none" strike="noStrike">
                          <a:solidFill>
                            <a:srgbClr val="000000"/>
                          </a:solidFill>
                          <a:effectLst/>
                          <a:latin typeface="Calibri" panose="020F0502020204030204" pitchFamily="34" charset="0"/>
                        </a:rPr>
                        <a:t>43</a:t>
                      </a:r>
                    </a:p>
                  </a:txBody>
                  <a:tcPr marL="9525" marR="9525" marT="9525" marB="0" anchor="b"/>
                </a:tc>
                <a:tc>
                  <a:txBody>
                    <a:bodyPr/>
                    <a:lstStyle/>
                    <a:p>
                      <a:pPr algn="l" fontAlgn="b"/>
                      <a:r>
                        <a:rPr lang="fr-FR" sz="1100" b="0" i="0" u="none" strike="noStrike">
                          <a:solidFill>
                            <a:srgbClr val="000000"/>
                          </a:solidFill>
                          <a:effectLst/>
                          <a:latin typeface="Calibri" panose="020F0502020204030204" pitchFamily="34" charset="0"/>
                        </a:rPr>
                        <a:t>Maison des associations</a:t>
                      </a:r>
                    </a:p>
                  </a:txBody>
                  <a:tcPr marL="9525" marR="9525" marT="9525" marB="0" anchor="b"/>
                </a:tc>
                <a:tc>
                  <a:txBody>
                    <a:bodyPr/>
                    <a:lstStyle/>
                    <a:p>
                      <a:pPr algn="l" fontAlgn="b"/>
                      <a:endParaRPr lang="fr-FR"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buNone/>
                      </a:pPr>
                      <a:r>
                        <a:rPr lang="fr-FR" sz="1100" b="0" i="0" u="none" strike="noStrike">
                          <a:solidFill>
                            <a:srgbClr val="000000"/>
                          </a:solidFill>
                          <a:effectLst/>
                          <a:latin typeface="Calibri" panose="020F0502020204030204" pitchFamily="34" charset="0"/>
                        </a:rPr>
                        <a:t> </a:t>
                      </a:r>
                    </a:p>
                  </a:txBody>
                  <a:tcPr marL="9525" marR="9525" marT="9525" marB="0" anchor="b"/>
                </a:tc>
                <a:tc>
                  <a:txBody>
                    <a:bodyPr/>
                    <a:lstStyle/>
                    <a:p>
                      <a:pPr algn="r" fontAlgn="b">
                        <a:buNone/>
                      </a:pPr>
                      <a:r>
                        <a:rPr lang="fr-FR" sz="1100" b="0" i="0" u="none" strike="noStrike" dirty="0">
                          <a:solidFill>
                            <a:srgbClr val="000000"/>
                          </a:solidFill>
                          <a:effectLst/>
                          <a:latin typeface="Calibri" panose="020F0502020204030204" pitchFamily="34" charset="0"/>
                        </a:rPr>
                        <a:t>10000,00</a:t>
                      </a:r>
                    </a:p>
                  </a:txBody>
                  <a:tcPr marL="9525" marR="9525" marT="9525" marB="0" anchor="b"/>
                </a:tc>
                <a:tc>
                  <a:txBody>
                    <a:bodyPr/>
                    <a:lstStyle/>
                    <a:p>
                      <a:pPr algn="r" fontAlgn="b">
                        <a:buNone/>
                      </a:pPr>
                      <a:r>
                        <a:rPr lang="fr-FR" sz="1100" b="1" i="0" u="none" strike="noStrike">
                          <a:solidFill>
                            <a:srgbClr val="000000"/>
                          </a:solidFill>
                          <a:effectLst/>
                          <a:latin typeface="Calibri" panose="020F0502020204030204" pitchFamily="34" charset="0"/>
                        </a:rPr>
                        <a:t>10 000,00</a:t>
                      </a:r>
                    </a:p>
                  </a:txBody>
                  <a:tcPr marL="9525" marR="9525" marT="9525" marB="0" anchor="b"/>
                </a:tc>
                <a:extLst>
                  <a:ext uri="{0D108BD9-81ED-4DB2-BD59-A6C34878D82A}">
                    <a16:rowId xmlns:a16="http://schemas.microsoft.com/office/drawing/2014/main" val="3201472703"/>
                  </a:ext>
                </a:extLst>
              </a:tr>
              <a:tr h="286638">
                <a:tc>
                  <a:txBody>
                    <a:bodyPr/>
                    <a:lstStyle/>
                    <a:p>
                      <a:pPr algn="r" fontAlgn="b"/>
                      <a:r>
                        <a:rPr lang="fr-FR" sz="1100" b="0" i="0" u="none" strike="noStrike">
                          <a:solidFill>
                            <a:srgbClr val="000000"/>
                          </a:solidFill>
                          <a:effectLst/>
                          <a:latin typeface="Calibri" panose="020F0502020204030204" pitchFamily="34" charset="0"/>
                        </a:rPr>
                        <a:t>52</a:t>
                      </a:r>
                    </a:p>
                  </a:txBody>
                  <a:tcPr marL="9525" marR="9525" marT="9525" marB="0" anchor="b"/>
                </a:tc>
                <a:tc>
                  <a:txBody>
                    <a:bodyPr/>
                    <a:lstStyle/>
                    <a:p>
                      <a:pPr algn="l" fontAlgn="b"/>
                      <a:r>
                        <a:rPr lang="fr-FR" sz="1100" b="0" i="0" u="none" strike="noStrike">
                          <a:solidFill>
                            <a:srgbClr val="000000"/>
                          </a:solidFill>
                          <a:effectLst/>
                          <a:latin typeface="Calibri" panose="020F0502020204030204" pitchFamily="34" charset="0"/>
                        </a:rPr>
                        <a:t>Rue d'Enfer - Bassins de rétention</a:t>
                      </a:r>
                    </a:p>
                  </a:txBody>
                  <a:tcPr marL="9525" marR="9525" marT="9525" marB="0" anchor="b"/>
                </a:tc>
                <a:tc>
                  <a:txBody>
                    <a:bodyPr/>
                    <a:lstStyle/>
                    <a:p>
                      <a:pPr algn="l" fontAlgn="b"/>
                      <a:endParaRPr lang="fr-FR"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buNone/>
                      </a:pPr>
                      <a:r>
                        <a:rPr lang="fr-FR" sz="1100" b="0" i="0" u="none" strike="noStrike">
                          <a:solidFill>
                            <a:srgbClr val="000000"/>
                          </a:solidFill>
                          <a:effectLst/>
                          <a:latin typeface="Calibri" panose="020F0502020204030204" pitchFamily="34" charset="0"/>
                        </a:rPr>
                        <a:t>82434,37</a:t>
                      </a:r>
                    </a:p>
                  </a:txBody>
                  <a:tcPr marL="9525" marR="9525" marT="9525" marB="0" anchor="b"/>
                </a:tc>
                <a:tc>
                  <a:txBody>
                    <a:bodyPr/>
                    <a:lstStyle/>
                    <a:p>
                      <a:pPr algn="r" fontAlgn="b">
                        <a:buNone/>
                      </a:pPr>
                      <a:r>
                        <a:rPr lang="fr-FR" sz="1100" b="0" i="0" u="none" strike="noStrike">
                          <a:solidFill>
                            <a:srgbClr val="000000"/>
                          </a:solidFill>
                          <a:effectLst/>
                          <a:latin typeface="Calibri" panose="020F0502020204030204" pitchFamily="34" charset="0"/>
                        </a:rPr>
                        <a:t>45000,00</a:t>
                      </a:r>
                    </a:p>
                  </a:txBody>
                  <a:tcPr marL="9525" marR="9525" marT="9525" marB="0" anchor="b"/>
                </a:tc>
                <a:tc>
                  <a:txBody>
                    <a:bodyPr/>
                    <a:lstStyle/>
                    <a:p>
                      <a:pPr algn="r" fontAlgn="b">
                        <a:buNone/>
                      </a:pPr>
                      <a:r>
                        <a:rPr lang="fr-FR" sz="1100" b="1" i="0" u="none" strike="noStrike">
                          <a:solidFill>
                            <a:srgbClr val="000000"/>
                          </a:solidFill>
                          <a:effectLst/>
                          <a:latin typeface="Calibri" panose="020F0502020204030204" pitchFamily="34" charset="0"/>
                        </a:rPr>
                        <a:t>127 434,37</a:t>
                      </a:r>
                    </a:p>
                  </a:txBody>
                  <a:tcPr marL="9525" marR="9525" marT="9525" marB="0" anchor="b"/>
                </a:tc>
                <a:extLst>
                  <a:ext uri="{0D108BD9-81ED-4DB2-BD59-A6C34878D82A}">
                    <a16:rowId xmlns:a16="http://schemas.microsoft.com/office/drawing/2014/main" val="3993259424"/>
                  </a:ext>
                </a:extLst>
              </a:tr>
              <a:tr h="277018">
                <a:tc>
                  <a:txBody>
                    <a:bodyPr/>
                    <a:lstStyle/>
                    <a:p>
                      <a:pPr algn="r" fontAlgn="b"/>
                      <a:r>
                        <a:rPr lang="fr-FR" sz="1100" b="0" i="0" u="none" strike="noStrike">
                          <a:solidFill>
                            <a:srgbClr val="000000"/>
                          </a:solidFill>
                          <a:effectLst/>
                          <a:latin typeface="Calibri" panose="020F0502020204030204" pitchFamily="34" charset="0"/>
                        </a:rPr>
                        <a:t>62</a:t>
                      </a:r>
                    </a:p>
                  </a:txBody>
                  <a:tcPr marL="9525" marR="9525" marT="9525" marB="0" anchor="b"/>
                </a:tc>
                <a:tc>
                  <a:txBody>
                    <a:bodyPr/>
                    <a:lstStyle/>
                    <a:p>
                      <a:pPr algn="l" fontAlgn="b"/>
                      <a:r>
                        <a:rPr lang="fr-FR" sz="1100" b="0" i="0" u="none" strike="noStrike">
                          <a:solidFill>
                            <a:srgbClr val="000000"/>
                          </a:solidFill>
                          <a:effectLst/>
                          <a:latin typeface="Calibri" panose="020F0502020204030204" pitchFamily="34" charset="0"/>
                        </a:rPr>
                        <a:t>Parking station épuration</a:t>
                      </a:r>
                    </a:p>
                  </a:txBody>
                  <a:tcPr marL="9525" marR="9525" marT="9525" marB="0" anchor="b"/>
                </a:tc>
                <a:tc>
                  <a:txBody>
                    <a:bodyPr/>
                    <a:lstStyle/>
                    <a:p>
                      <a:pPr algn="l" fontAlgn="b"/>
                      <a:endParaRPr lang="fr-FR"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buNone/>
                      </a:pPr>
                      <a:r>
                        <a:rPr lang="fr-FR" sz="1100" b="0" i="0" u="none" strike="noStrike">
                          <a:solidFill>
                            <a:srgbClr val="000000"/>
                          </a:solidFill>
                          <a:effectLst/>
                          <a:latin typeface="Calibri" panose="020F0502020204030204" pitchFamily="34" charset="0"/>
                        </a:rPr>
                        <a:t> </a:t>
                      </a:r>
                    </a:p>
                  </a:txBody>
                  <a:tcPr marL="9525" marR="9525" marT="9525" marB="0" anchor="b"/>
                </a:tc>
                <a:tc>
                  <a:txBody>
                    <a:bodyPr/>
                    <a:lstStyle/>
                    <a:p>
                      <a:pPr algn="r" fontAlgn="b">
                        <a:buNone/>
                      </a:pPr>
                      <a:r>
                        <a:rPr lang="fr-FR" sz="1100" b="0" i="0" u="none" strike="noStrike">
                          <a:solidFill>
                            <a:srgbClr val="000000"/>
                          </a:solidFill>
                          <a:effectLst/>
                          <a:latin typeface="Calibri" panose="020F0502020204030204" pitchFamily="34" charset="0"/>
                        </a:rPr>
                        <a:t>20 000,00</a:t>
                      </a:r>
                    </a:p>
                  </a:txBody>
                  <a:tcPr marL="9525" marR="9525" marT="9525" marB="0" anchor="b"/>
                </a:tc>
                <a:tc>
                  <a:txBody>
                    <a:bodyPr/>
                    <a:lstStyle/>
                    <a:p>
                      <a:pPr algn="r" fontAlgn="b">
                        <a:buNone/>
                      </a:pPr>
                      <a:r>
                        <a:rPr lang="fr-FR" sz="1100" b="1" i="0" u="none" strike="noStrike">
                          <a:solidFill>
                            <a:srgbClr val="000000"/>
                          </a:solidFill>
                          <a:effectLst/>
                          <a:latin typeface="Calibri" panose="020F0502020204030204" pitchFamily="34" charset="0"/>
                        </a:rPr>
                        <a:t>20 000,00</a:t>
                      </a:r>
                    </a:p>
                  </a:txBody>
                  <a:tcPr marL="9525" marR="9525" marT="9525" marB="0" anchor="b"/>
                </a:tc>
                <a:extLst>
                  <a:ext uri="{0D108BD9-81ED-4DB2-BD59-A6C34878D82A}">
                    <a16:rowId xmlns:a16="http://schemas.microsoft.com/office/drawing/2014/main" val="1030675331"/>
                  </a:ext>
                </a:extLst>
              </a:tr>
              <a:tr h="286638">
                <a:tc>
                  <a:txBody>
                    <a:bodyPr/>
                    <a:lstStyle/>
                    <a:p>
                      <a:pPr algn="r" fontAlgn="b"/>
                      <a:r>
                        <a:rPr lang="fr-FR" sz="1100" b="0" i="0" u="none" strike="noStrike">
                          <a:solidFill>
                            <a:srgbClr val="000000"/>
                          </a:solidFill>
                          <a:effectLst/>
                          <a:latin typeface="Calibri" panose="020F0502020204030204" pitchFamily="34" charset="0"/>
                        </a:rPr>
                        <a:t>63</a:t>
                      </a:r>
                    </a:p>
                  </a:txBody>
                  <a:tcPr marL="9525" marR="9525" marT="9525" marB="0" anchor="b"/>
                </a:tc>
                <a:tc>
                  <a:txBody>
                    <a:bodyPr/>
                    <a:lstStyle/>
                    <a:p>
                      <a:pPr algn="l" fontAlgn="b"/>
                      <a:r>
                        <a:rPr lang="fr-FR" sz="1100" b="0" i="0" u="none" strike="noStrike">
                          <a:solidFill>
                            <a:srgbClr val="000000"/>
                          </a:solidFill>
                          <a:effectLst/>
                          <a:latin typeface="Calibri" panose="020F0502020204030204" pitchFamily="34" charset="0"/>
                        </a:rPr>
                        <a:t>Autres batiments publics</a:t>
                      </a:r>
                    </a:p>
                  </a:txBody>
                  <a:tcPr marL="9525" marR="9525" marT="9525" marB="0" anchor="b"/>
                </a:tc>
                <a:tc>
                  <a:txBody>
                    <a:bodyPr/>
                    <a:lstStyle/>
                    <a:p>
                      <a:pPr algn="l" fontAlgn="b"/>
                      <a:endParaRPr lang="fr-FR"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buNone/>
                      </a:pPr>
                      <a:r>
                        <a:rPr lang="fr-FR" sz="1100" b="0" i="0" u="none" strike="noStrike">
                          <a:solidFill>
                            <a:srgbClr val="000000"/>
                          </a:solidFill>
                          <a:effectLst/>
                          <a:latin typeface="Calibri" panose="020F0502020204030204" pitchFamily="34" charset="0"/>
                        </a:rPr>
                        <a:t> </a:t>
                      </a:r>
                    </a:p>
                  </a:txBody>
                  <a:tcPr marL="9525" marR="9525" marT="9525" marB="0" anchor="b"/>
                </a:tc>
                <a:tc>
                  <a:txBody>
                    <a:bodyPr/>
                    <a:lstStyle/>
                    <a:p>
                      <a:pPr algn="r" fontAlgn="b">
                        <a:buNone/>
                      </a:pPr>
                      <a:r>
                        <a:rPr lang="fr-FR" sz="1100" b="0" i="0" u="none" strike="noStrike">
                          <a:solidFill>
                            <a:srgbClr val="000000"/>
                          </a:solidFill>
                          <a:effectLst/>
                          <a:latin typeface="Calibri" panose="020F0502020204030204" pitchFamily="34" charset="0"/>
                        </a:rPr>
                        <a:t>30 000,00</a:t>
                      </a:r>
                    </a:p>
                  </a:txBody>
                  <a:tcPr marL="9525" marR="9525" marT="9525" marB="0" anchor="b"/>
                </a:tc>
                <a:tc>
                  <a:txBody>
                    <a:bodyPr/>
                    <a:lstStyle/>
                    <a:p>
                      <a:pPr algn="r" fontAlgn="b">
                        <a:buNone/>
                      </a:pPr>
                      <a:r>
                        <a:rPr lang="fr-FR" sz="1100" b="1" i="0" u="none" strike="noStrike">
                          <a:solidFill>
                            <a:srgbClr val="000000"/>
                          </a:solidFill>
                          <a:effectLst/>
                          <a:latin typeface="Calibri" panose="020F0502020204030204" pitchFamily="34" charset="0"/>
                        </a:rPr>
                        <a:t>30 000,00</a:t>
                      </a:r>
                    </a:p>
                  </a:txBody>
                  <a:tcPr marL="9525" marR="9525" marT="9525" marB="0" anchor="b"/>
                </a:tc>
                <a:extLst>
                  <a:ext uri="{0D108BD9-81ED-4DB2-BD59-A6C34878D82A}">
                    <a16:rowId xmlns:a16="http://schemas.microsoft.com/office/drawing/2014/main" val="1289246587"/>
                  </a:ext>
                </a:extLst>
              </a:tr>
              <a:tr h="286638">
                <a:tc>
                  <a:txBody>
                    <a:bodyPr/>
                    <a:lstStyle/>
                    <a:p>
                      <a:pPr algn="r" fontAlgn="b"/>
                      <a:r>
                        <a:rPr lang="fr-FR" sz="1100" b="1" i="0" u="none" strike="noStrike">
                          <a:solidFill>
                            <a:srgbClr val="000000"/>
                          </a:solidFill>
                          <a:effectLst/>
                          <a:latin typeface="Calibri" panose="020F0502020204030204" pitchFamily="34" charset="0"/>
                        </a:rPr>
                        <a:t> </a:t>
                      </a:r>
                    </a:p>
                  </a:txBody>
                  <a:tcPr marL="9525" marR="9525" marT="9525" marB="0" anchor="b"/>
                </a:tc>
                <a:tc>
                  <a:txBody>
                    <a:bodyPr/>
                    <a:lstStyle/>
                    <a:p>
                      <a:pPr algn="r" fontAlgn="b"/>
                      <a:r>
                        <a:rPr lang="fr-FR" sz="1100" b="1" i="0" u="none" strike="noStrike">
                          <a:solidFill>
                            <a:srgbClr val="000000"/>
                          </a:solidFill>
                          <a:effectLst/>
                          <a:latin typeface="Calibri" panose="020F0502020204030204" pitchFamily="34" charset="0"/>
                        </a:rPr>
                        <a:t>Total Général</a:t>
                      </a:r>
                    </a:p>
                  </a:txBody>
                  <a:tcPr marL="9525" marR="9525" marT="9525" marB="0" anchor="b"/>
                </a:tc>
                <a:tc>
                  <a:txBody>
                    <a:bodyPr/>
                    <a:lstStyle/>
                    <a:p>
                      <a:pPr algn="r" fontAlgn="b"/>
                      <a:endParaRPr lang="fr-FR" sz="1100" b="1"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buNone/>
                      </a:pPr>
                      <a:r>
                        <a:rPr lang="fr-FR" sz="1100" b="0" i="0" u="none" strike="noStrike">
                          <a:solidFill>
                            <a:srgbClr val="000000"/>
                          </a:solidFill>
                          <a:effectLst/>
                          <a:latin typeface="Calibri" panose="020F0502020204030204" pitchFamily="34" charset="0"/>
                        </a:rPr>
                        <a:t>97 910,94</a:t>
                      </a:r>
                    </a:p>
                  </a:txBody>
                  <a:tcPr marL="9525" marR="9525" marT="9525" marB="0" anchor="b"/>
                </a:tc>
                <a:tc>
                  <a:txBody>
                    <a:bodyPr/>
                    <a:lstStyle/>
                    <a:p>
                      <a:pPr algn="r" fontAlgn="b">
                        <a:buNone/>
                      </a:pPr>
                      <a:r>
                        <a:rPr lang="fr-FR" sz="1100" b="0" i="0" u="none" strike="noStrike">
                          <a:solidFill>
                            <a:srgbClr val="000000"/>
                          </a:solidFill>
                          <a:effectLst/>
                          <a:latin typeface="Calibri" panose="020F0502020204030204" pitchFamily="34" charset="0"/>
                        </a:rPr>
                        <a:t>941 798,39</a:t>
                      </a:r>
                    </a:p>
                  </a:txBody>
                  <a:tcPr marL="9525" marR="9525" marT="9525" marB="0" anchor="b"/>
                </a:tc>
                <a:tc>
                  <a:txBody>
                    <a:bodyPr/>
                    <a:lstStyle/>
                    <a:p>
                      <a:pPr algn="r" fontAlgn="b">
                        <a:buNone/>
                      </a:pPr>
                      <a:r>
                        <a:rPr lang="fr-FR" sz="1100" b="1" i="0" u="none" strike="noStrike" dirty="0">
                          <a:solidFill>
                            <a:srgbClr val="000000"/>
                          </a:solidFill>
                          <a:effectLst/>
                          <a:latin typeface="Calibri" panose="020F0502020204030204" pitchFamily="34" charset="0"/>
                        </a:rPr>
                        <a:t>1 039 709,33</a:t>
                      </a:r>
                    </a:p>
                  </a:txBody>
                  <a:tcPr marL="9525" marR="9525" marT="9525" marB="0" anchor="b"/>
                </a:tc>
                <a:extLst>
                  <a:ext uri="{0D108BD9-81ED-4DB2-BD59-A6C34878D82A}">
                    <a16:rowId xmlns:a16="http://schemas.microsoft.com/office/drawing/2014/main" val="3180297423"/>
                  </a:ext>
                </a:extLst>
              </a:tr>
            </a:tbl>
          </a:graphicData>
        </a:graphic>
      </p:graphicFrame>
      <p:sp>
        <p:nvSpPr>
          <p:cNvPr id="8" name="Espace réservé du texte 3">
            <a:extLst>
              <a:ext uri="{FF2B5EF4-FFF2-40B4-BE49-F238E27FC236}">
                <a16:creationId xmlns:a16="http://schemas.microsoft.com/office/drawing/2014/main" id="{322B50F3-1864-C00E-0A91-11023C5B1FF8}"/>
              </a:ext>
            </a:extLst>
          </p:cNvPr>
          <p:cNvSpPr txBox="1">
            <a:spLocks/>
          </p:cNvSpPr>
          <p:nvPr/>
        </p:nvSpPr>
        <p:spPr>
          <a:xfrm>
            <a:off x="313039" y="1441623"/>
            <a:ext cx="4385980" cy="5231026"/>
          </a:xfrm>
          <a:prstGeom prst="rect">
            <a:avLst/>
          </a:prstGeom>
        </p:spPr>
        <p:txBody>
          <a:bodyPr vert="horz" lIns="91440" tIns="45720" rIns="91440" bIns="45720" rtlCol="0">
            <a:normAutofit fontScale="85000" lnSpcReduction="20000"/>
          </a:bodyPr>
          <a:lstStyle>
            <a:lvl1pPr marL="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lumMod val="75000"/>
                    <a:lumOff val="25000"/>
                  </a:schemeClr>
                </a:solidFill>
                <a:latin typeface="+mn-lt"/>
                <a:ea typeface="+mn-ea"/>
                <a:cs typeface="+mn-cs"/>
              </a:defRPr>
            </a:lvl1pPr>
            <a:lvl2pPr marL="457063"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lumMod val="75000"/>
                    <a:lumOff val="25000"/>
                  </a:schemeClr>
                </a:solidFill>
                <a:latin typeface="+mn-lt"/>
                <a:ea typeface="+mn-ea"/>
                <a:cs typeface="+mn-cs"/>
              </a:defRPr>
            </a:lvl2pPr>
            <a:lvl3pPr marL="914126" indent="0" algn="l" defTabSz="457200" rtl="0" eaLnBrk="1" latinLnBrk="0" hangingPunct="1">
              <a:spcBef>
                <a:spcPts val="1000"/>
              </a:spcBef>
              <a:spcAft>
                <a:spcPts val="0"/>
              </a:spcAft>
              <a:buClr>
                <a:schemeClr val="accent1"/>
              </a:buClr>
              <a:buSzPct val="80000"/>
              <a:buFont typeface="Wingdings 3" charset="2"/>
              <a:buNone/>
              <a:defRPr sz="1200" kern="1200">
                <a:solidFill>
                  <a:schemeClr val="tx1">
                    <a:lumMod val="75000"/>
                    <a:lumOff val="25000"/>
                  </a:schemeClr>
                </a:solidFill>
                <a:latin typeface="+mn-lt"/>
                <a:ea typeface="+mn-ea"/>
                <a:cs typeface="+mn-cs"/>
              </a:defRPr>
            </a:lvl3pPr>
            <a:lvl4pPr marL="1371189" indent="0" algn="l" defTabSz="457200" rtl="0" eaLnBrk="1" latinLnBrk="0" hangingPunct="1">
              <a:spcBef>
                <a:spcPts val="1000"/>
              </a:spcBef>
              <a:spcAft>
                <a:spcPts val="0"/>
              </a:spcAft>
              <a:buClr>
                <a:schemeClr val="accent1"/>
              </a:buClr>
              <a:buSzPct val="80000"/>
              <a:buFont typeface="Wingdings 3" charset="2"/>
              <a:buNone/>
              <a:defRPr sz="1000" kern="1200">
                <a:solidFill>
                  <a:schemeClr val="tx1">
                    <a:lumMod val="75000"/>
                    <a:lumOff val="25000"/>
                  </a:schemeClr>
                </a:solidFill>
                <a:latin typeface="+mn-lt"/>
                <a:ea typeface="+mn-ea"/>
                <a:cs typeface="+mn-cs"/>
              </a:defRPr>
            </a:lvl4pPr>
            <a:lvl5pPr marL="1828251" indent="0" algn="l" defTabSz="457200" rtl="0" eaLnBrk="1" latinLnBrk="0" hangingPunct="1">
              <a:spcBef>
                <a:spcPts val="1000"/>
              </a:spcBef>
              <a:spcAft>
                <a:spcPts val="0"/>
              </a:spcAft>
              <a:buClr>
                <a:schemeClr val="accent1"/>
              </a:buClr>
              <a:buSzPct val="80000"/>
              <a:buFont typeface="Wingdings 3" charset="2"/>
              <a:buNone/>
              <a:defRPr sz="1000" kern="1200">
                <a:solidFill>
                  <a:schemeClr val="tx1">
                    <a:lumMod val="75000"/>
                    <a:lumOff val="25000"/>
                  </a:schemeClr>
                </a:solidFill>
                <a:latin typeface="+mn-lt"/>
                <a:ea typeface="+mn-ea"/>
                <a:cs typeface="+mn-cs"/>
              </a:defRPr>
            </a:lvl5pPr>
            <a:lvl6pPr marL="2285314" indent="0" algn="l" defTabSz="457200" rtl="0" eaLnBrk="1" latinLnBrk="0" hangingPunct="1">
              <a:spcBef>
                <a:spcPts val="1000"/>
              </a:spcBef>
              <a:spcAft>
                <a:spcPts val="0"/>
              </a:spcAft>
              <a:buClr>
                <a:schemeClr val="accent1"/>
              </a:buClr>
              <a:buSzPct val="80000"/>
              <a:buFont typeface="Wingdings 3" charset="2"/>
              <a:buNone/>
              <a:defRPr sz="1000" kern="1200">
                <a:solidFill>
                  <a:schemeClr val="tx1">
                    <a:lumMod val="75000"/>
                    <a:lumOff val="25000"/>
                  </a:schemeClr>
                </a:solidFill>
                <a:latin typeface="+mn-lt"/>
                <a:ea typeface="+mn-ea"/>
                <a:cs typeface="+mn-cs"/>
              </a:defRPr>
            </a:lvl6pPr>
            <a:lvl7pPr marL="2742377" indent="0" algn="l" defTabSz="457200" rtl="0" eaLnBrk="1" latinLnBrk="0" hangingPunct="1">
              <a:spcBef>
                <a:spcPts val="1000"/>
              </a:spcBef>
              <a:spcAft>
                <a:spcPts val="0"/>
              </a:spcAft>
              <a:buClr>
                <a:schemeClr val="accent1"/>
              </a:buClr>
              <a:buSzPct val="80000"/>
              <a:buFont typeface="Wingdings 3" charset="2"/>
              <a:buNone/>
              <a:defRPr sz="1000" kern="1200">
                <a:solidFill>
                  <a:schemeClr val="tx1">
                    <a:lumMod val="75000"/>
                    <a:lumOff val="25000"/>
                  </a:schemeClr>
                </a:solidFill>
                <a:latin typeface="+mn-lt"/>
                <a:ea typeface="+mn-ea"/>
                <a:cs typeface="+mn-cs"/>
              </a:defRPr>
            </a:lvl7pPr>
            <a:lvl8pPr marL="3199440" indent="0" algn="l" defTabSz="457200" rtl="0" eaLnBrk="1" latinLnBrk="0" hangingPunct="1">
              <a:spcBef>
                <a:spcPts val="1000"/>
              </a:spcBef>
              <a:spcAft>
                <a:spcPts val="0"/>
              </a:spcAft>
              <a:buClr>
                <a:schemeClr val="accent1"/>
              </a:buClr>
              <a:buSzPct val="80000"/>
              <a:buFont typeface="Wingdings 3" charset="2"/>
              <a:buNone/>
              <a:defRPr sz="1000" kern="1200">
                <a:solidFill>
                  <a:schemeClr val="tx1">
                    <a:lumMod val="75000"/>
                    <a:lumOff val="25000"/>
                  </a:schemeClr>
                </a:solidFill>
                <a:latin typeface="+mn-lt"/>
                <a:ea typeface="+mn-ea"/>
                <a:cs typeface="+mn-cs"/>
              </a:defRPr>
            </a:lvl8pPr>
            <a:lvl9pPr marL="3656503" indent="0" algn="l" defTabSz="457200" rtl="0" eaLnBrk="1" latinLnBrk="0" hangingPunct="1">
              <a:spcBef>
                <a:spcPts val="1000"/>
              </a:spcBef>
              <a:spcAft>
                <a:spcPts val="0"/>
              </a:spcAft>
              <a:buClr>
                <a:schemeClr val="accent1"/>
              </a:buClr>
              <a:buSzPct val="80000"/>
              <a:buFont typeface="Wingdings 3" charset="2"/>
              <a:buNone/>
              <a:defRPr sz="1000" kern="1200">
                <a:solidFill>
                  <a:schemeClr val="tx1">
                    <a:lumMod val="75000"/>
                    <a:lumOff val="25000"/>
                  </a:schemeClr>
                </a:solidFill>
                <a:latin typeface="+mn-lt"/>
                <a:ea typeface="+mn-ea"/>
                <a:cs typeface="+mn-cs"/>
              </a:defRPr>
            </a:lvl9pPr>
          </a:lstStyle>
          <a:p>
            <a:r>
              <a:rPr lang="fr-FR" dirty="0"/>
              <a:t>16 : Emprunts salle des fêtes, parking de l’église, et début du remboursement pour la Rue d’Enfer (y compris remboursement anticipé: 350 000€ au moins) </a:t>
            </a:r>
          </a:p>
          <a:p>
            <a:r>
              <a:rPr lang="fr-FR" dirty="0"/>
              <a:t>204 : Enfouissement réseaux rue du Lavoir et début de la rue du 8 mai (voté en 2020, 85 000€) + travaux éventuels sur éclairage public</a:t>
            </a:r>
          </a:p>
          <a:p>
            <a:r>
              <a:rPr lang="fr-FR" dirty="0"/>
              <a:t>21 Projets communaux :</a:t>
            </a:r>
          </a:p>
          <a:p>
            <a:pPr marL="285750" indent="-285750">
              <a:buFontTx/>
              <a:buChar char="-"/>
            </a:pPr>
            <a:r>
              <a:rPr lang="fr-FR" dirty="0"/>
              <a:t>Aménagement centre bourg : aménagement de la rue de Blois, signalisations diverses dans le bourg, abribus Fourchette</a:t>
            </a:r>
          </a:p>
          <a:p>
            <a:pPr marL="285750" indent="-285750">
              <a:buFontTx/>
              <a:buChar char="-"/>
            </a:pPr>
            <a:r>
              <a:rPr lang="fr-FR" dirty="0"/>
              <a:t>Sentiers de randonnées : projets de voies douces</a:t>
            </a:r>
          </a:p>
          <a:p>
            <a:pPr marL="285750" indent="-285750">
              <a:buFontTx/>
              <a:buChar char="-"/>
            </a:pPr>
            <a:r>
              <a:rPr lang="fr-FR" dirty="0"/>
              <a:t>Aménagement du cimetière : travaux à prévoir sur le caveau communal</a:t>
            </a:r>
          </a:p>
          <a:p>
            <a:pPr marL="285750" indent="-285750">
              <a:buFontTx/>
              <a:buChar char="-"/>
            </a:pPr>
            <a:r>
              <a:rPr lang="fr-FR" dirty="0"/>
              <a:t>Salle des fêtes : réparations diverses </a:t>
            </a:r>
          </a:p>
          <a:p>
            <a:pPr marL="285750" indent="-285750">
              <a:buFontTx/>
              <a:buChar char="-"/>
            </a:pPr>
            <a:r>
              <a:rPr lang="fr-FR" dirty="0"/>
              <a:t>Services techniques: achats/ remplacement de matériels éventuels (tronçonneuse, tondeuse, panneaux de signalisation…), mise aux normes bâtiment services techniques</a:t>
            </a:r>
          </a:p>
          <a:p>
            <a:pPr marL="285750" indent="-285750">
              <a:buFontTx/>
              <a:buChar char="-"/>
            </a:pPr>
            <a:r>
              <a:rPr lang="fr-FR" dirty="0"/>
              <a:t>Mairie : mise aux normes électriques, changement matériel informatique (sécurité numérique)</a:t>
            </a:r>
          </a:p>
          <a:p>
            <a:pPr marL="285750" indent="-285750">
              <a:buFontTx/>
              <a:buChar char="-"/>
            </a:pPr>
            <a:r>
              <a:rPr lang="fr-FR" dirty="0"/>
              <a:t>Ecole : réparations diverses</a:t>
            </a:r>
          </a:p>
          <a:p>
            <a:pPr marL="285750" indent="-285750">
              <a:buFontTx/>
              <a:buChar char="-"/>
            </a:pPr>
            <a:r>
              <a:rPr lang="fr-FR" dirty="0"/>
              <a:t>Rue d’Enfer : Reliquat + frais d’acte pour trottoir</a:t>
            </a:r>
          </a:p>
          <a:p>
            <a:pPr marL="285750" indent="-285750">
              <a:buFontTx/>
              <a:buChar char="-"/>
            </a:pPr>
            <a:r>
              <a:rPr lang="fr-FR" dirty="0"/>
              <a:t>Parking : projet d’aménagement définitif</a:t>
            </a:r>
          </a:p>
          <a:p>
            <a:pPr marL="285750" indent="-285750">
              <a:buFontTx/>
              <a:buChar char="-"/>
            </a:pPr>
            <a:r>
              <a:rPr lang="fr-FR" dirty="0"/>
              <a:t>Autres bats publics : allée de </a:t>
            </a:r>
            <a:r>
              <a:rPr lang="fr-FR" dirty="0" err="1"/>
              <a:t>Moncé</a:t>
            </a:r>
            <a:r>
              <a:rPr lang="fr-FR" dirty="0"/>
              <a:t> </a:t>
            </a:r>
          </a:p>
        </p:txBody>
      </p:sp>
    </p:spTree>
    <p:extLst>
      <p:ext uri="{BB962C8B-B14F-4D97-AF65-F5344CB8AC3E}">
        <p14:creationId xmlns:p14="http://schemas.microsoft.com/office/powerpoint/2010/main" val="7535135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50F50D-4EF4-62E4-BC97-8AEAA00E68A6}"/>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8C5EEF97-974F-DC70-D5ED-879A9A2B0440}"/>
              </a:ext>
            </a:extLst>
          </p:cNvPr>
          <p:cNvSpPr>
            <a:spLocks noGrp="1"/>
          </p:cNvSpPr>
          <p:nvPr>
            <p:ph type="title"/>
          </p:nvPr>
        </p:nvSpPr>
        <p:spPr>
          <a:xfrm>
            <a:off x="906384" y="444842"/>
            <a:ext cx="8525939" cy="882367"/>
          </a:xfrm>
        </p:spPr>
        <p:txBody>
          <a:bodyPr/>
          <a:lstStyle/>
          <a:p>
            <a:r>
              <a:rPr lang="fr-FR" dirty="0"/>
              <a:t>Budget Primitif 2026 – Recettes d’investissement</a:t>
            </a:r>
          </a:p>
        </p:txBody>
      </p:sp>
      <p:sp>
        <p:nvSpPr>
          <p:cNvPr id="8" name="Espace réservé du texte 3">
            <a:extLst>
              <a:ext uri="{FF2B5EF4-FFF2-40B4-BE49-F238E27FC236}">
                <a16:creationId xmlns:a16="http://schemas.microsoft.com/office/drawing/2014/main" id="{5F9C0487-286C-7651-8646-CB1D820FF7B5}"/>
              </a:ext>
            </a:extLst>
          </p:cNvPr>
          <p:cNvSpPr txBox="1">
            <a:spLocks/>
          </p:cNvSpPr>
          <p:nvPr/>
        </p:nvSpPr>
        <p:spPr>
          <a:xfrm>
            <a:off x="313039" y="1441623"/>
            <a:ext cx="5099220" cy="5231026"/>
          </a:xfrm>
          <a:prstGeom prst="rect">
            <a:avLst/>
          </a:prstGeom>
        </p:spPr>
        <p:txBody>
          <a:bodyPr vert="horz" lIns="91440" tIns="45720" rIns="91440" bIns="45720" rtlCol="0">
            <a:normAutofit/>
          </a:bodyPr>
          <a:lstStyle>
            <a:lvl1pPr marL="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lumMod val="75000"/>
                    <a:lumOff val="25000"/>
                  </a:schemeClr>
                </a:solidFill>
                <a:latin typeface="+mn-lt"/>
                <a:ea typeface="+mn-ea"/>
                <a:cs typeface="+mn-cs"/>
              </a:defRPr>
            </a:lvl1pPr>
            <a:lvl2pPr marL="457063"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lumMod val="75000"/>
                    <a:lumOff val="25000"/>
                  </a:schemeClr>
                </a:solidFill>
                <a:latin typeface="+mn-lt"/>
                <a:ea typeface="+mn-ea"/>
                <a:cs typeface="+mn-cs"/>
              </a:defRPr>
            </a:lvl2pPr>
            <a:lvl3pPr marL="914126" indent="0" algn="l" defTabSz="457200" rtl="0" eaLnBrk="1" latinLnBrk="0" hangingPunct="1">
              <a:spcBef>
                <a:spcPts val="1000"/>
              </a:spcBef>
              <a:spcAft>
                <a:spcPts val="0"/>
              </a:spcAft>
              <a:buClr>
                <a:schemeClr val="accent1"/>
              </a:buClr>
              <a:buSzPct val="80000"/>
              <a:buFont typeface="Wingdings 3" charset="2"/>
              <a:buNone/>
              <a:defRPr sz="1200" kern="1200">
                <a:solidFill>
                  <a:schemeClr val="tx1">
                    <a:lumMod val="75000"/>
                    <a:lumOff val="25000"/>
                  </a:schemeClr>
                </a:solidFill>
                <a:latin typeface="+mn-lt"/>
                <a:ea typeface="+mn-ea"/>
                <a:cs typeface="+mn-cs"/>
              </a:defRPr>
            </a:lvl3pPr>
            <a:lvl4pPr marL="1371189" indent="0" algn="l" defTabSz="457200" rtl="0" eaLnBrk="1" latinLnBrk="0" hangingPunct="1">
              <a:spcBef>
                <a:spcPts val="1000"/>
              </a:spcBef>
              <a:spcAft>
                <a:spcPts val="0"/>
              </a:spcAft>
              <a:buClr>
                <a:schemeClr val="accent1"/>
              </a:buClr>
              <a:buSzPct val="80000"/>
              <a:buFont typeface="Wingdings 3" charset="2"/>
              <a:buNone/>
              <a:defRPr sz="1000" kern="1200">
                <a:solidFill>
                  <a:schemeClr val="tx1">
                    <a:lumMod val="75000"/>
                    <a:lumOff val="25000"/>
                  </a:schemeClr>
                </a:solidFill>
                <a:latin typeface="+mn-lt"/>
                <a:ea typeface="+mn-ea"/>
                <a:cs typeface="+mn-cs"/>
              </a:defRPr>
            </a:lvl4pPr>
            <a:lvl5pPr marL="1828251" indent="0" algn="l" defTabSz="457200" rtl="0" eaLnBrk="1" latinLnBrk="0" hangingPunct="1">
              <a:spcBef>
                <a:spcPts val="1000"/>
              </a:spcBef>
              <a:spcAft>
                <a:spcPts val="0"/>
              </a:spcAft>
              <a:buClr>
                <a:schemeClr val="accent1"/>
              </a:buClr>
              <a:buSzPct val="80000"/>
              <a:buFont typeface="Wingdings 3" charset="2"/>
              <a:buNone/>
              <a:defRPr sz="1000" kern="1200">
                <a:solidFill>
                  <a:schemeClr val="tx1">
                    <a:lumMod val="75000"/>
                    <a:lumOff val="25000"/>
                  </a:schemeClr>
                </a:solidFill>
                <a:latin typeface="+mn-lt"/>
                <a:ea typeface="+mn-ea"/>
                <a:cs typeface="+mn-cs"/>
              </a:defRPr>
            </a:lvl5pPr>
            <a:lvl6pPr marL="2285314" indent="0" algn="l" defTabSz="457200" rtl="0" eaLnBrk="1" latinLnBrk="0" hangingPunct="1">
              <a:spcBef>
                <a:spcPts val="1000"/>
              </a:spcBef>
              <a:spcAft>
                <a:spcPts val="0"/>
              </a:spcAft>
              <a:buClr>
                <a:schemeClr val="accent1"/>
              </a:buClr>
              <a:buSzPct val="80000"/>
              <a:buFont typeface="Wingdings 3" charset="2"/>
              <a:buNone/>
              <a:defRPr sz="1000" kern="1200">
                <a:solidFill>
                  <a:schemeClr val="tx1">
                    <a:lumMod val="75000"/>
                    <a:lumOff val="25000"/>
                  </a:schemeClr>
                </a:solidFill>
                <a:latin typeface="+mn-lt"/>
                <a:ea typeface="+mn-ea"/>
                <a:cs typeface="+mn-cs"/>
              </a:defRPr>
            </a:lvl6pPr>
            <a:lvl7pPr marL="2742377" indent="0" algn="l" defTabSz="457200" rtl="0" eaLnBrk="1" latinLnBrk="0" hangingPunct="1">
              <a:spcBef>
                <a:spcPts val="1000"/>
              </a:spcBef>
              <a:spcAft>
                <a:spcPts val="0"/>
              </a:spcAft>
              <a:buClr>
                <a:schemeClr val="accent1"/>
              </a:buClr>
              <a:buSzPct val="80000"/>
              <a:buFont typeface="Wingdings 3" charset="2"/>
              <a:buNone/>
              <a:defRPr sz="1000" kern="1200">
                <a:solidFill>
                  <a:schemeClr val="tx1">
                    <a:lumMod val="75000"/>
                    <a:lumOff val="25000"/>
                  </a:schemeClr>
                </a:solidFill>
                <a:latin typeface="+mn-lt"/>
                <a:ea typeface="+mn-ea"/>
                <a:cs typeface="+mn-cs"/>
              </a:defRPr>
            </a:lvl7pPr>
            <a:lvl8pPr marL="3199440" indent="0" algn="l" defTabSz="457200" rtl="0" eaLnBrk="1" latinLnBrk="0" hangingPunct="1">
              <a:spcBef>
                <a:spcPts val="1000"/>
              </a:spcBef>
              <a:spcAft>
                <a:spcPts val="0"/>
              </a:spcAft>
              <a:buClr>
                <a:schemeClr val="accent1"/>
              </a:buClr>
              <a:buSzPct val="80000"/>
              <a:buFont typeface="Wingdings 3" charset="2"/>
              <a:buNone/>
              <a:defRPr sz="1000" kern="1200">
                <a:solidFill>
                  <a:schemeClr val="tx1">
                    <a:lumMod val="75000"/>
                    <a:lumOff val="25000"/>
                  </a:schemeClr>
                </a:solidFill>
                <a:latin typeface="+mn-lt"/>
                <a:ea typeface="+mn-ea"/>
                <a:cs typeface="+mn-cs"/>
              </a:defRPr>
            </a:lvl8pPr>
            <a:lvl9pPr marL="3656503" indent="0" algn="l" defTabSz="457200" rtl="0" eaLnBrk="1" latinLnBrk="0" hangingPunct="1">
              <a:spcBef>
                <a:spcPts val="1000"/>
              </a:spcBef>
              <a:spcAft>
                <a:spcPts val="0"/>
              </a:spcAft>
              <a:buClr>
                <a:schemeClr val="accent1"/>
              </a:buClr>
              <a:buSzPct val="80000"/>
              <a:buFont typeface="Wingdings 3" charset="2"/>
              <a:buNone/>
              <a:defRPr sz="1000" kern="1200">
                <a:solidFill>
                  <a:schemeClr val="tx1">
                    <a:lumMod val="75000"/>
                    <a:lumOff val="25000"/>
                  </a:schemeClr>
                </a:solidFill>
                <a:latin typeface="+mn-lt"/>
                <a:ea typeface="+mn-ea"/>
                <a:cs typeface="+mn-cs"/>
              </a:defRPr>
            </a:lvl9pPr>
          </a:lstStyle>
          <a:p>
            <a:r>
              <a:rPr lang="fr-FR" sz="1800" dirty="0"/>
              <a:t>10 : Pas notification à ce jour du montant définitif du FCTVA, prévision à 120 000€. S’il est supérieur, pourra donner lieu à une DM.</a:t>
            </a:r>
          </a:p>
          <a:p>
            <a:r>
              <a:rPr lang="fr-FR" sz="1800" dirty="0"/>
              <a:t>13 : DETR 2025 reste à percevoir</a:t>
            </a:r>
          </a:p>
          <a:p>
            <a:r>
              <a:rPr lang="fr-FR" sz="1800" dirty="0"/>
              <a:t>16 : Pas d’emprunt</a:t>
            </a:r>
          </a:p>
          <a:p>
            <a:endParaRPr lang="fr-FR" sz="1800" dirty="0"/>
          </a:p>
          <a:p>
            <a:pPr marL="285750" indent="-285750">
              <a:buFont typeface="Symbol" panose="05050102010706020507" pitchFamily="18" charset="2"/>
              <a:buChar char="Þ"/>
            </a:pPr>
            <a:r>
              <a:rPr lang="fr-FR" sz="1800" dirty="0"/>
              <a:t>Les excédents de 2025 vont permettre de rembourser par anticipation sans frais une partie de l’emprunt contracté pour la rue d’Enfer, réduisant ainsi la charge de la dette pour les années à venir et facilitant la mise en place de nouveaux projets.</a:t>
            </a:r>
          </a:p>
          <a:p>
            <a:endParaRPr lang="fr-FR" dirty="0"/>
          </a:p>
        </p:txBody>
      </p:sp>
      <p:graphicFrame>
        <p:nvGraphicFramePr>
          <p:cNvPr id="5" name="Espace réservé du contenu 4">
            <a:extLst>
              <a:ext uri="{FF2B5EF4-FFF2-40B4-BE49-F238E27FC236}">
                <a16:creationId xmlns:a16="http://schemas.microsoft.com/office/drawing/2014/main" id="{2B706AB0-818A-BD6C-4D10-BEE29BC8A7C7}"/>
              </a:ext>
            </a:extLst>
          </p:cNvPr>
          <p:cNvGraphicFramePr>
            <a:graphicFrameLocks noGrp="1"/>
          </p:cNvGraphicFramePr>
          <p:nvPr>
            <p:ph idx="1"/>
            <p:extLst>
              <p:ext uri="{D42A27DB-BD31-4B8C-83A1-F6EECF244321}">
                <p14:modId xmlns:p14="http://schemas.microsoft.com/office/powerpoint/2010/main" val="1604814679"/>
              </p:ext>
            </p:extLst>
          </p:nvPr>
        </p:nvGraphicFramePr>
        <p:xfrm>
          <a:off x="5535827" y="1441623"/>
          <a:ext cx="6021859" cy="3260777"/>
        </p:xfrm>
        <a:graphic>
          <a:graphicData uri="http://schemas.openxmlformats.org/drawingml/2006/table">
            <a:tbl>
              <a:tblPr>
                <a:tableStyleId>{5C22544A-7EE6-4342-B048-85BDC9FD1C3A}</a:tableStyleId>
              </a:tblPr>
              <a:tblGrid>
                <a:gridCol w="1047888">
                  <a:extLst>
                    <a:ext uri="{9D8B030D-6E8A-4147-A177-3AD203B41FA5}">
                      <a16:colId xmlns:a16="http://schemas.microsoft.com/office/drawing/2014/main" val="2973639238"/>
                    </a:ext>
                  </a:extLst>
                </a:gridCol>
                <a:gridCol w="3359355">
                  <a:extLst>
                    <a:ext uri="{9D8B030D-6E8A-4147-A177-3AD203B41FA5}">
                      <a16:colId xmlns:a16="http://schemas.microsoft.com/office/drawing/2014/main" val="1925283959"/>
                    </a:ext>
                  </a:extLst>
                </a:gridCol>
                <a:gridCol w="1614616">
                  <a:extLst>
                    <a:ext uri="{9D8B030D-6E8A-4147-A177-3AD203B41FA5}">
                      <a16:colId xmlns:a16="http://schemas.microsoft.com/office/drawing/2014/main" val="413607271"/>
                    </a:ext>
                  </a:extLst>
                </a:gridCol>
              </a:tblGrid>
              <a:tr h="354225">
                <a:tc>
                  <a:txBody>
                    <a:bodyPr/>
                    <a:lstStyle/>
                    <a:p>
                      <a:pPr algn="ctr" fontAlgn="b"/>
                      <a:r>
                        <a:rPr lang="fr-FR" sz="1600" u="none" strike="noStrike" dirty="0">
                          <a:effectLst/>
                        </a:rPr>
                        <a:t>Chap.</a:t>
                      </a:r>
                      <a:endParaRPr lang="fr-FR" sz="1600" b="1" i="1" u="none" strike="noStrike" dirty="0">
                        <a:solidFill>
                          <a:srgbClr val="000000"/>
                        </a:solidFill>
                        <a:effectLst/>
                        <a:latin typeface="Calibri" panose="020F0502020204030204" pitchFamily="34" charset="0"/>
                      </a:endParaRPr>
                    </a:p>
                  </a:txBody>
                  <a:tcPr marL="5184" marR="5184" marT="5184" marB="0" anchor="b"/>
                </a:tc>
                <a:tc>
                  <a:txBody>
                    <a:bodyPr/>
                    <a:lstStyle/>
                    <a:p>
                      <a:pPr algn="ctr" fontAlgn="b"/>
                      <a:r>
                        <a:rPr lang="fr-FR" sz="1600" u="none" strike="noStrike">
                          <a:effectLst/>
                        </a:rPr>
                        <a:t>Désignation</a:t>
                      </a:r>
                      <a:endParaRPr lang="fr-FR" sz="1600" b="1" i="1" u="none" strike="noStrike">
                        <a:solidFill>
                          <a:srgbClr val="000000"/>
                        </a:solidFill>
                        <a:effectLst/>
                        <a:latin typeface="Calibri" panose="020F0502020204030204" pitchFamily="34" charset="0"/>
                      </a:endParaRPr>
                    </a:p>
                  </a:txBody>
                  <a:tcPr marL="5184" marR="5184" marT="5184" marB="0" anchor="b"/>
                </a:tc>
                <a:tc>
                  <a:txBody>
                    <a:bodyPr/>
                    <a:lstStyle/>
                    <a:p>
                      <a:pPr algn="ctr" fontAlgn="b"/>
                      <a:r>
                        <a:rPr lang="fr-FR" sz="1600" u="none" strike="noStrike">
                          <a:effectLst/>
                        </a:rPr>
                        <a:t>Total Budget</a:t>
                      </a:r>
                      <a:endParaRPr lang="fr-FR" sz="1600" b="1" i="1" u="none" strike="noStrike">
                        <a:solidFill>
                          <a:srgbClr val="000000"/>
                        </a:solidFill>
                        <a:effectLst/>
                        <a:latin typeface="Calibri" panose="020F0502020204030204" pitchFamily="34" charset="0"/>
                      </a:endParaRPr>
                    </a:p>
                  </a:txBody>
                  <a:tcPr marL="5184" marR="5184" marT="5184" marB="0" anchor="b"/>
                </a:tc>
                <a:extLst>
                  <a:ext uri="{0D108BD9-81ED-4DB2-BD59-A6C34878D82A}">
                    <a16:rowId xmlns:a16="http://schemas.microsoft.com/office/drawing/2014/main" val="473854060"/>
                  </a:ext>
                </a:extLst>
              </a:tr>
              <a:tr h="354225">
                <a:tc>
                  <a:txBody>
                    <a:bodyPr/>
                    <a:lstStyle/>
                    <a:p>
                      <a:pPr algn="l" fontAlgn="b"/>
                      <a:r>
                        <a:rPr lang="fr-FR" sz="1600" u="none" strike="noStrike">
                          <a:effectLst/>
                        </a:rPr>
                        <a:t>10</a:t>
                      </a:r>
                      <a:endParaRPr lang="fr-FR" sz="1600" b="1" i="0" u="none" strike="noStrike">
                        <a:solidFill>
                          <a:srgbClr val="000000"/>
                        </a:solidFill>
                        <a:effectLst/>
                        <a:latin typeface="Calibri" panose="020F0502020204030204" pitchFamily="34" charset="0"/>
                      </a:endParaRPr>
                    </a:p>
                  </a:txBody>
                  <a:tcPr marL="5184" marR="5184" marT="5184" marB="0" anchor="b"/>
                </a:tc>
                <a:tc>
                  <a:txBody>
                    <a:bodyPr/>
                    <a:lstStyle/>
                    <a:p>
                      <a:pPr algn="l" fontAlgn="b"/>
                      <a:r>
                        <a:rPr lang="fr-FR" sz="1600" u="none" strike="noStrike">
                          <a:effectLst/>
                        </a:rPr>
                        <a:t>Dotations, fonds divers et reserves</a:t>
                      </a:r>
                      <a:endParaRPr lang="fr-FR" sz="1600" b="1" i="0" u="none" strike="noStrike">
                        <a:solidFill>
                          <a:srgbClr val="000000"/>
                        </a:solidFill>
                        <a:effectLst/>
                        <a:latin typeface="Calibri" panose="020F0502020204030204" pitchFamily="34" charset="0"/>
                      </a:endParaRPr>
                    </a:p>
                  </a:txBody>
                  <a:tcPr marL="5184" marR="5184" marT="5184" marB="0" anchor="b"/>
                </a:tc>
                <a:tc>
                  <a:txBody>
                    <a:bodyPr/>
                    <a:lstStyle/>
                    <a:p>
                      <a:pPr algn="r" fontAlgn="b"/>
                      <a:r>
                        <a:rPr lang="fr-FR" sz="1600" u="none" strike="noStrike" dirty="0">
                          <a:effectLst/>
                        </a:rPr>
                        <a:t>120 000,00</a:t>
                      </a:r>
                      <a:endParaRPr lang="fr-FR" sz="1600" b="1" i="0" u="none" strike="noStrike" dirty="0">
                        <a:solidFill>
                          <a:srgbClr val="000000"/>
                        </a:solidFill>
                        <a:effectLst/>
                        <a:latin typeface="Calibri" panose="020F0502020204030204" pitchFamily="34" charset="0"/>
                      </a:endParaRPr>
                    </a:p>
                  </a:txBody>
                  <a:tcPr marL="5184" marR="5184" marT="5184" marB="0" anchor="b"/>
                </a:tc>
                <a:extLst>
                  <a:ext uri="{0D108BD9-81ED-4DB2-BD59-A6C34878D82A}">
                    <a16:rowId xmlns:a16="http://schemas.microsoft.com/office/drawing/2014/main" val="251874158"/>
                  </a:ext>
                </a:extLst>
              </a:tr>
              <a:tr h="354225">
                <a:tc>
                  <a:txBody>
                    <a:bodyPr/>
                    <a:lstStyle/>
                    <a:p>
                      <a:pPr algn="l" fontAlgn="b"/>
                      <a:r>
                        <a:rPr lang="fr-FR" sz="1600" u="none" strike="noStrike">
                          <a:effectLst/>
                        </a:rPr>
                        <a:t>13</a:t>
                      </a:r>
                      <a:endParaRPr lang="fr-FR" sz="1600" b="1" i="0" u="none" strike="noStrike">
                        <a:solidFill>
                          <a:srgbClr val="000000"/>
                        </a:solidFill>
                        <a:effectLst/>
                        <a:latin typeface="Calibri" panose="020F0502020204030204" pitchFamily="34" charset="0"/>
                      </a:endParaRPr>
                    </a:p>
                  </a:txBody>
                  <a:tcPr marL="5184" marR="5184" marT="5184" marB="0" anchor="b"/>
                </a:tc>
                <a:tc>
                  <a:txBody>
                    <a:bodyPr/>
                    <a:lstStyle/>
                    <a:p>
                      <a:pPr algn="l" fontAlgn="b"/>
                      <a:r>
                        <a:rPr lang="fr-FR" sz="1600" u="none" strike="noStrike">
                          <a:effectLst/>
                        </a:rPr>
                        <a:t>Subventions d'investissement reçues</a:t>
                      </a:r>
                      <a:endParaRPr lang="fr-FR" sz="1600" b="1" i="0" u="none" strike="noStrike">
                        <a:solidFill>
                          <a:srgbClr val="000000"/>
                        </a:solidFill>
                        <a:effectLst/>
                        <a:latin typeface="Calibri" panose="020F0502020204030204" pitchFamily="34" charset="0"/>
                      </a:endParaRPr>
                    </a:p>
                  </a:txBody>
                  <a:tcPr marL="5184" marR="5184" marT="5184" marB="0" anchor="b"/>
                </a:tc>
                <a:tc>
                  <a:txBody>
                    <a:bodyPr/>
                    <a:lstStyle/>
                    <a:p>
                      <a:pPr algn="r" fontAlgn="b"/>
                      <a:r>
                        <a:rPr lang="fr-FR" sz="1600" u="none" strike="noStrike" dirty="0">
                          <a:effectLst/>
                        </a:rPr>
                        <a:t>135 000,00</a:t>
                      </a:r>
                      <a:endParaRPr lang="fr-FR" sz="1600" b="1" i="0" u="none" strike="noStrike" dirty="0">
                        <a:solidFill>
                          <a:srgbClr val="000000"/>
                        </a:solidFill>
                        <a:effectLst/>
                        <a:latin typeface="Calibri" panose="020F0502020204030204" pitchFamily="34" charset="0"/>
                      </a:endParaRPr>
                    </a:p>
                  </a:txBody>
                  <a:tcPr marL="5184" marR="5184" marT="5184" marB="0" anchor="b"/>
                </a:tc>
                <a:extLst>
                  <a:ext uri="{0D108BD9-81ED-4DB2-BD59-A6C34878D82A}">
                    <a16:rowId xmlns:a16="http://schemas.microsoft.com/office/drawing/2014/main" val="3228687928"/>
                  </a:ext>
                </a:extLst>
              </a:tr>
              <a:tr h="354225">
                <a:tc>
                  <a:txBody>
                    <a:bodyPr/>
                    <a:lstStyle/>
                    <a:p>
                      <a:pPr algn="l" fontAlgn="b"/>
                      <a:r>
                        <a:rPr lang="fr-FR" sz="1600" u="none" strike="noStrike">
                          <a:effectLst/>
                        </a:rPr>
                        <a:t>16</a:t>
                      </a:r>
                      <a:endParaRPr lang="fr-FR" sz="1600" b="1" i="0" u="none" strike="noStrike">
                        <a:solidFill>
                          <a:srgbClr val="000000"/>
                        </a:solidFill>
                        <a:effectLst/>
                        <a:latin typeface="Calibri" panose="020F0502020204030204" pitchFamily="34" charset="0"/>
                      </a:endParaRPr>
                    </a:p>
                  </a:txBody>
                  <a:tcPr marL="5184" marR="5184" marT="5184" marB="0" anchor="b"/>
                </a:tc>
                <a:tc>
                  <a:txBody>
                    <a:bodyPr/>
                    <a:lstStyle/>
                    <a:p>
                      <a:pPr algn="l" fontAlgn="b"/>
                      <a:r>
                        <a:rPr lang="fr-FR" sz="1600" u="none" strike="noStrike" dirty="0">
                          <a:effectLst/>
                        </a:rPr>
                        <a:t>Emprunts et dettes assimilés</a:t>
                      </a:r>
                      <a:endParaRPr lang="fr-FR" sz="1600" b="1" i="0" u="none" strike="noStrike" dirty="0">
                        <a:solidFill>
                          <a:srgbClr val="000000"/>
                        </a:solidFill>
                        <a:effectLst/>
                        <a:latin typeface="Calibri" panose="020F0502020204030204" pitchFamily="34" charset="0"/>
                      </a:endParaRPr>
                    </a:p>
                  </a:txBody>
                  <a:tcPr marL="5184" marR="5184" marT="5184" marB="0" anchor="b"/>
                </a:tc>
                <a:tc>
                  <a:txBody>
                    <a:bodyPr/>
                    <a:lstStyle/>
                    <a:p>
                      <a:pPr algn="r" fontAlgn="b"/>
                      <a:r>
                        <a:rPr lang="fr-FR" sz="1600" u="none" strike="noStrike" dirty="0">
                          <a:effectLst/>
                        </a:rPr>
                        <a:t>0</a:t>
                      </a:r>
                      <a:endParaRPr lang="fr-FR" sz="1600" b="1" i="0" u="none" strike="noStrike" dirty="0">
                        <a:solidFill>
                          <a:srgbClr val="000000"/>
                        </a:solidFill>
                        <a:effectLst/>
                        <a:latin typeface="Calibri" panose="020F0502020204030204" pitchFamily="34" charset="0"/>
                      </a:endParaRPr>
                    </a:p>
                  </a:txBody>
                  <a:tcPr marL="5184" marR="5184" marT="5184" marB="0" anchor="b"/>
                </a:tc>
                <a:extLst>
                  <a:ext uri="{0D108BD9-81ED-4DB2-BD59-A6C34878D82A}">
                    <a16:rowId xmlns:a16="http://schemas.microsoft.com/office/drawing/2014/main" val="1462566009"/>
                  </a:ext>
                </a:extLst>
              </a:tr>
              <a:tr h="354225">
                <a:tc>
                  <a:txBody>
                    <a:bodyPr/>
                    <a:lstStyle/>
                    <a:p>
                      <a:pPr algn="l" fontAlgn="b"/>
                      <a:r>
                        <a:rPr lang="fr-FR" sz="1600" u="none" strike="noStrike">
                          <a:effectLst/>
                        </a:rPr>
                        <a:t>001</a:t>
                      </a:r>
                      <a:endParaRPr lang="fr-FR" sz="1600" b="1" i="0" u="none" strike="noStrike">
                        <a:solidFill>
                          <a:srgbClr val="000000"/>
                        </a:solidFill>
                        <a:effectLst/>
                        <a:latin typeface="Calibri" panose="020F0502020204030204" pitchFamily="34" charset="0"/>
                      </a:endParaRPr>
                    </a:p>
                  </a:txBody>
                  <a:tcPr marL="5184" marR="5184" marT="5184" marB="0" anchor="b"/>
                </a:tc>
                <a:tc>
                  <a:txBody>
                    <a:bodyPr/>
                    <a:lstStyle/>
                    <a:p>
                      <a:pPr algn="l" fontAlgn="b"/>
                      <a:r>
                        <a:rPr lang="fr-FR" sz="1600" u="none" strike="noStrike">
                          <a:effectLst/>
                        </a:rPr>
                        <a:t>Excédent d'investissement reporté</a:t>
                      </a:r>
                      <a:endParaRPr lang="fr-FR" sz="1600" b="1" i="0" u="none" strike="noStrike">
                        <a:solidFill>
                          <a:srgbClr val="000000"/>
                        </a:solidFill>
                        <a:effectLst/>
                        <a:latin typeface="Calibri" panose="020F0502020204030204" pitchFamily="34" charset="0"/>
                      </a:endParaRPr>
                    </a:p>
                  </a:txBody>
                  <a:tcPr marL="5184" marR="5184" marT="5184" marB="0" anchor="b"/>
                </a:tc>
                <a:tc>
                  <a:txBody>
                    <a:bodyPr/>
                    <a:lstStyle/>
                    <a:p>
                      <a:pPr algn="r" fontAlgn="b"/>
                      <a:r>
                        <a:rPr lang="fr-FR" sz="1600" b="1" i="0" u="none" strike="noStrike" dirty="0">
                          <a:solidFill>
                            <a:srgbClr val="000000"/>
                          </a:solidFill>
                          <a:effectLst/>
                          <a:latin typeface="Calibri" panose="020F0502020204030204" pitchFamily="34" charset="0"/>
                        </a:rPr>
                        <a:t>242 433,26</a:t>
                      </a:r>
                    </a:p>
                  </a:txBody>
                  <a:tcPr marL="5184" marR="5184" marT="5184" marB="0" anchor="b"/>
                </a:tc>
                <a:extLst>
                  <a:ext uri="{0D108BD9-81ED-4DB2-BD59-A6C34878D82A}">
                    <a16:rowId xmlns:a16="http://schemas.microsoft.com/office/drawing/2014/main" val="3628794476"/>
                  </a:ext>
                </a:extLst>
              </a:tr>
              <a:tr h="354225">
                <a:tc>
                  <a:txBody>
                    <a:bodyPr/>
                    <a:lstStyle/>
                    <a:p>
                      <a:pPr algn="l" fontAlgn="b"/>
                      <a:r>
                        <a:rPr lang="fr-FR" sz="1600" u="none" strike="noStrike">
                          <a:effectLst/>
                        </a:rPr>
                        <a:t>021</a:t>
                      </a:r>
                      <a:endParaRPr lang="fr-FR" sz="1600" b="1" i="0" u="none" strike="noStrike">
                        <a:solidFill>
                          <a:srgbClr val="000000"/>
                        </a:solidFill>
                        <a:effectLst/>
                        <a:latin typeface="Calibri" panose="020F0502020204030204" pitchFamily="34" charset="0"/>
                      </a:endParaRPr>
                    </a:p>
                  </a:txBody>
                  <a:tcPr marL="5184" marR="5184" marT="5184" marB="0" anchor="b"/>
                </a:tc>
                <a:tc>
                  <a:txBody>
                    <a:bodyPr/>
                    <a:lstStyle/>
                    <a:p>
                      <a:pPr algn="l" fontAlgn="b"/>
                      <a:r>
                        <a:rPr lang="fr-FR" sz="1600" u="none" strike="noStrike">
                          <a:effectLst/>
                        </a:rPr>
                        <a:t>Virement de la section de fonctionnement</a:t>
                      </a:r>
                      <a:endParaRPr lang="fr-FR" sz="1600" b="1" i="0" u="none" strike="noStrike">
                        <a:solidFill>
                          <a:srgbClr val="000000"/>
                        </a:solidFill>
                        <a:effectLst/>
                        <a:latin typeface="Calibri" panose="020F0502020204030204" pitchFamily="34" charset="0"/>
                      </a:endParaRPr>
                    </a:p>
                  </a:txBody>
                  <a:tcPr marL="5184" marR="5184" marT="5184" marB="0" anchor="b"/>
                </a:tc>
                <a:tc>
                  <a:txBody>
                    <a:bodyPr/>
                    <a:lstStyle/>
                    <a:p>
                      <a:pPr algn="r" fontAlgn="b"/>
                      <a:r>
                        <a:rPr lang="fr-FR" sz="1600" u="none" strike="noStrike" dirty="0">
                          <a:effectLst/>
                        </a:rPr>
                        <a:t>533 124,07</a:t>
                      </a:r>
                      <a:endParaRPr lang="fr-FR" sz="1600" b="1" i="0" u="none" strike="noStrike" dirty="0">
                        <a:solidFill>
                          <a:srgbClr val="000000"/>
                        </a:solidFill>
                        <a:effectLst/>
                        <a:latin typeface="Calibri" panose="020F0502020204030204" pitchFamily="34" charset="0"/>
                      </a:endParaRPr>
                    </a:p>
                  </a:txBody>
                  <a:tcPr marL="5184" marR="5184" marT="5184" marB="0" anchor="b"/>
                </a:tc>
                <a:extLst>
                  <a:ext uri="{0D108BD9-81ED-4DB2-BD59-A6C34878D82A}">
                    <a16:rowId xmlns:a16="http://schemas.microsoft.com/office/drawing/2014/main" val="481287902"/>
                  </a:ext>
                </a:extLst>
              </a:tr>
              <a:tr h="642563">
                <a:tc>
                  <a:txBody>
                    <a:bodyPr/>
                    <a:lstStyle/>
                    <a:p>
                      <a:pPr algn="l" fontAlgn="b"/>
                      <a:r>
                        <a:rPr lang="fr-FR" sz="1600" u="none" strike="noStrike">
                          <a:effectLst/>
                        </a:rPr>
                        <a:t>040</a:t>
                      </a:r>
                      <a:endParaRPr lang="fr-FR" sz="1600" b="1" i="0" u="none" strike="noStrike">
                        <a:solidFill>
                          <a:srgbClr val="000000"/>
                        </a:solidFill>
                        <a:effectLst/>
                        <a:latin typeface="Calibri" panose="020F0502020204030204" pitchFamily="34" charset="0"/>
                      </a:endParaRPr>
                    </a:p>
                  </a:txBody>
                  <a:tcPr marL="5184" marR="5184" marT="5184" marB="0" anchor="b"/>
                </a:tc>
                <a:tc>
                  <a:txBody>
                    <a:bodyPr/>
                    <a:lstStyle/>
                    <a:p>
                      <a:pPr algn="l" fontAlgn="b"/>
                      <a:r>
                        <a:rPr lang="fr-FR" sz="1600" u="none" strike="noStrike">
                          <a:effectLst/>
                        </a:rPr>
                        <a:t>Opérations d’ordre de transfert entre sections</a:t>
                      </a:r>
                      <a:endParaRPr lang="fr-FR" sz="1600" b="1" i="0" u="none" strike="noStrike">
                        <a:solidFill>
                          <a:srgbClr val="000000"/>
                        </a:solidFill>
                        <a:effectLst/>
                        <a:latin typeface="Calibri" panose="020F0502020204030204" pitchFamily="34" charset="0"/>
                      </a:endParaRPr>
                    </a:p>
                  </a:txBody>
                  <a:tcPr marL="5184" marR="5184" marT="5184" marB="0" anchor="b"/>
                </a:tc>
                <a:tc>
                  <a:txBody>
                    <a:bodyPr/>
                    <a:lstStyle/>
                    <a:p>
                      <a:pPr algn="r" fontAlgn="b"/>
                      <a:r>
                        <a:rPr lang="fr-FR" sz="1600" u="none" strike="noStrike" kern="1200" dirty="0">
                          <a:solidFill>
                            <a:schemeClr val="dk1"/>
                          </a:solidFill>
                          <a:effectLst/>
                          <a:latin typeface="+mn-lt"/>
                          <a:ea typeface="+mn-ea"/>
                          <a:cs typeface="+mn-cs"/>
                        </a:rPr>
                        <a:t>9 152,00</a:t>
                      </a:r>
                    </a:p>
                  </a:txBody>
                  <a:tcPr marL="5184" marR="5184" marT="5184" marB="0" anchor="b"/>
                </a:tc>
                <a:extLst>
                  <a:ext uri="{0D108BD9-81ED-4DB2-BD59-A6C34878D82A}">
                    <a16:rowId xmlns:a16="http://schemas.microsoft.com/office/drawing/2014/main" val="1454455484"/>
                  </a:ext>
                </a:extLst>
              </a:tr>
              <a:tr h="354225">
                <a:tc>
                  <a:txBody>
                    <a:bodyPr/>
                    <a:lstStyle/>
                    <a:p>
                      <a:pPr algn="r" fontAlgn="b"/>
                      <a:r>
                        <a:rPr lang="fr-FR" sz="1600" u="none" strike="noStrike">
                          <a:effectLst/>
                        </a:rPr>
                        <a:t> </a:t>
                      </a:r>
                      <a:endParaRPr lang="fr-FR" sz="1600" b="1" i="0" u="none" strike="noStrike">
                        <a:solidFill>
                          <a:srgbClr val="000000"/>
                        </a:solidFill>
                        <a:effectLst/>
                        <a:latin typeface="Calibri" panose="020F0502020204030204" pitchFamily="34" charset="0"/>
                      </a:endParaRPr>
                    </a:p>
                  </a:txBody>
                  <a:tcPr marL="5184" marR="5184" marT="5184" marB="0" anchor="b"/>
                </a:tc>
                <a:tc>
                  <a:txBody>
                    <a:bodyPr/>
                    <a:lstStyle/>
                    <a:p>
                      <a:pPr algn="r" fontAlgn="b"/>
                      <a:r>
                        <a:rPr lang="fr-FR" sz="1600" u="none" strike="noStrike" dirty="0">
                          <a:effectLst/>
                        </a:rPr>
                        <a:t>Total Général</a:t>
                      </a:r>
                      <a:endParaRPr lang="fr-FR" sz="1600" b="1" i="0" u="none" strike="noStrike" dirty="0">
                        <a:solidFill>
                          <a:srgbClr val="000000"/>
                        </a:solidFill>
                        <a:effectLst/>
                        <a:latin typeface="Calibri" panose="020F0502020204030204" pitchFamily="34" charset="0"/>
                      </a:endParaRPr>
                    </a:p>
                  </a:txBody>
                  <a:tcPr marL="5184" marR="5184" marT="5184" marB="0" anchor="b"/>
                </a:tc>
                <a:tc>
                  <a:txBody>
                    <a:bodyPr/>
                    <a:lstStyle/>
                    <a:p>
                      <a:pPr algn="r" fontAlgn="b"/>
                      <a:r>
                        <a:rPr lang="fr-FR" sz="1600" u="none" strike="noStrike" dirty="0">
                          <a:effectLst/>
                        </a:rPr>
                        <a:t>1 039 709,33</a:t>
                      </a:r>
                      <a:endParaRPr lang="fr-FR" sz="1600" b="1" i="0" u="none" strike="noStrike" dirty="0">
                        <a:solidFill>
                          <a:srgbClr val="000000"/>
                        </a:solidFill>
                        <a:effectLst/>
                        <a:latin typeface="Calibri" panose="020F0502020204030204" pitchFamily="34" charset="0"/>
                      </a:endParaRPr>
                    </a:p>
                  </a:txBody>
                  <a:tcPr marL="5184" marR="5184" marT="5184" marB="0" anchor="b"/>
                </a:tc>
                <a:extLst>
                  <a:ext uri="{0D108BD9-81ED-4DB2-BD59-A6C34878D82A}">
                    <a16:rowId xmlns:a16="http://schemas.microsoft.com/office/drawing/2014/main" val="2548046596"/>
                  </a:ext>
                </a:extLst>
              </a:tr>
            </a:tbl>
          </a:graphicData>
        </a:graphic>
      </p:graphicFrame>
    </p:spTree>
    <p:extLst>
      <p:ext uri="{BB962C8B-B14F-4D97-AF65-F5344CB8AC3E}">
        <p14:creationId xmlns:p14="http://schemas.microsoft.com/office/powerpoint/2010/main" val="22572763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46EE0E-A1B2-32C9-72D1-21624BDEB7D7}"/>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B49066ED-5D2C-59EB-A213-AD2A76C79605}"/>
              </a:ext>
            </a:extLst>
          </p:cNvPr>
          <p:cNvSpPr>
            <a:spLocks noGrp="1"/>
          </p:cNvSpPr>
          <p:nvPr>
            <p:ph type="title"/>
          </p:nvPr>
        </p:nvSpPr>
        <p:spPr/>
        <p:txBody>
          <a:bodyPr/>
          <a:lstStyle/>
          <a:p>
            <a:r>
              <a:rPr lang="fr-FR" dirty="0"/>
              <a:t>Budget Primitif 2026</a:t>
            </a:r>
          </a:p>
        </p:txBody>
      </p:sp>
      <p:pic>
        <p:nvPicPr>
          <p:cNvPr id="6" name="Image 5">
            <a:extLst>
              <a:ext uri="{FF2B5EF4-FFF2-40B4-BE49-F238E27FC236}">
                <a16:creationId xmlns:a16="http://schemas.microsoft.com/office/drawing/2014/main" id="{391829E8-B4D7-5F7C-359D-98CBC18082E1}"/>
              </a:ext>
            </a:extLst>
          </p:cNvPr>
          <p:cNvPicPr>
            <a:picLocks noChangeAspect="1"/>
          </p:cNvPicPr>
          <p:nvPr/>
        </p:nvPicPr>
        <p:blipFill>
          <a:blip r:embed="rId2"/>
          <a:stretch>
            <a:fillRect/>
          </a:stretch>
        </p:blipFill>
        <p:spPr>
          <a:xfrm>
            <a:off x="474785" y="1281172"/>
            <a:ext cx="9319846" cy="5412116"/>
          </a:xfrm>
          <a:prstGeom prst="rect">
            <a:avLst/>
          </a:prstGeom>
        </p:spPr>
      </p:pic>
    </p:spTree>
    <p:extLst>
      <p:ext uri="{BB962C8B-B14F-4D97-AF65-F5344CB8AC3E}">
        <p14:creationId xmlns:p14="http://schemas.microsoft.com/office/powerpoint/2010/main" val="1747342047"/>
      </p:ext>
    </p:extLst>
  </p:cSld>
  <p:clrMapOvr>
    <a:masterClrMapping/>
  </p:clrMapOvr>
</p:sld>
</file>

<file path=ppt/theme/theme1.xml><?xml version="1.0" encoding="utf-8"?>
<a:theme xmlns:a="http://schemas.openxmlformats.org/drawingml/2006/main" name="Facette">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89</TotalTime>
  <Words>1100</Words>
  <Application>Microsoft Office PowerPoint</Application>
  <PresentationFormat>Grand écran</PresentationFormat>
  <Paragraphs>270</Paragraphs>
  <Slides>9</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9</vt:i4>
      </vt:variant>
    </vt:vector>
  </HeadingPairs>
  <TitlesOfParts>
    <vt:vector size="16" baseType="lpstr">
      <vt:lpstr>Arial</vt:lpstr>
      <vt:lpstr>ArialMT</vt:lpstr>
      <vt:lpstr>Calibri</vt:lpstr>
      <vt:lpstr>Symbol</vt:lpstr>
      <vt:lpstr>Trebuchet MS</vt:lpstr>
      <vt:lpstr>Wingdings 3</vt:lpstr>
      <vt:lpstr>Facette</vt:lpstr>
      <vt:lpstr>Conseil Municipal </vt:lpstr>
      <vt:lpstr>Compte administratif 2025</vt:lpstr>
      <vt:lpstr>Compte administratif 2025 – Affectation du résultat</vt:lpstr>
      <vt:lpstr>Vote des taux 2026</vt:lpstr>
      <vt:lpstr>Budget Primitif 2026 – Recettes de fonctionnement</vt:lpstr>
      <vt:lpstr>Budget Primitif 2026 – Dépenses de fonctionnement</vt:lpstr>
      <vt:lpstr>Budget Primitif 2026 – Dépenses d’investissement</vt:lpstr>
      <vt:lpstr>Budget Primitif 2026 – Recettes d’investissement</vt:lpstr>
      <vt:lpstr>Budget Primitif 2026</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Virginie Gay-Chanteloup</dc:creator>
  <cp:lastModifiedBy>Limeray Mairie</cp:lastModifiedBy>
  <cp:revision>5</cp:revision>
  <dcterms:created xsi:type="dcterms:W3CDTF">2025-03-09T14:35:35Z</dcterms:created>
  <dcterms:modified xsi:type="dcterms:W3CDTF">2026-02-12T13:26:32Z</dcterms:modified>
</cp:coreProperties>
</file>